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3"/>
  </p:notesMasterIdLst>
  <p:handoutMasterIdLst>
    <p:handoutMasterId r:id="rId14"/>
  </p:handoutMasterIdLst>
  <p:sldIdLst>
    <p:sldId id="261" r:id="rId6"/>
    <p:sldId id="257" r:id="rId7"/>
    <p:sldId id="262" r:id="rId8"/>
    <p:sldId id="265" r:id="rId9"/>
    <p:sldId id="263" r:id="rId10"/>
    <p:sldId id="264" r:id="rId11"/>
    <p:sldId id="266"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10F2F"/>
    <a:srgbClr val="EA5C16"/>
    <a:srgbClr val="1A4458"/>
    <a:srgbClr val="525252"/>
    <a:srgbClr val="B884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95" autoAdjust="0"/>
  </p:normalViewPr>
  <p:slideViewPr>
    <p:cSldViewPr snapToGrid="0">
      <p:cViewPr varScale="1">
        <p:scale>
          <a:sx n="104" d="100"/>
          <a:sy n="104" d="100"/>
        </p:scale>
        <p:origin x="834" y="102"/>
      </p:cViewPr>
      <p:guideLst/>
    </p:cSldViewPr>
  </p:slideViewPr>
  <p:notesTextViewPr>
    <p:cViewPr>
      <p:scale>
        <a:sx n="1" d="1"/>
        <a:sy n="1" d="1"/>
      </p:scale>
      <p:origin x="0" y="0"/>
    </p:cViewPr>
  </p:notesTextViewPr>
  <p:notesViewPr>
    <p:cSldViewPr snapToGrid="0">
      <p:cViewPr varScale="1">
        <p:scale>
          <a:sx n="48" d="100"/>
          <a:sy n="48" d="100"/>
        </p:scale>
        <p:origin x="2752" y="3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AD8566A7-61C3-6F70-ABD6-F5AA79FB83B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71ECF702-1BB9-6173-23C0-D3DEFD1240D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4D0F20-6C2D-4B82-97B9-D850E81BCDC6}" type="datetimeFigureOut">
              <a:rPr lang="fr-FR" smtClean="0"/>
              <a:t>08/11/2024</a:t>
            </a:fld>
            <a:endParaRPr lang="fr-FR"/>
          </a:p>
        </p:txBody>
      </p:sp>
      <p:sp>
        <p:nvSpPr>
          <p:cNvPr id="4" name="Espace réservé du pied de page 3">
            <a:extLst>
              <a:ext uri="{FF2B5EF4-FFF2-40B4-BE49-F238E27FC236}">
                <a16:creationId xmlns:a16="http://schemas.microsoft.com/office/drawing/2014/main" id="{F9247958-259F-49E2-5FA2-B49B651CA52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C719042C-8AA9-F604-DC91-84B42338546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3014A1A-A5CE-48CE-819C-46C5EF1C9102}" type="slidenum">
              <a:rPr lang="fr-FR" smtClean="0"/>
              <a:t>‹N°›</a:t>
            </a:fld>
            <a:endParaRPr lang="fr-FR"/>
          </a:p>
        </p:txBody>
      </p:sp>
    </p:spTree>
    <p:extLst>
      <p:ext uri="{BB962C8B-B14F-4D97-AF65-F5344CB8AC3E}">
        <p14:creationId xmlns:p14="http://schemas.microsoft.com/office/powerpoint/2010/main" val="2169408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A576A7-0E53-4178-9338-C4C58FF61F1C}" type="datetimeFigureOut">
              <a:rPr lang="fr-FR" smtClean="0"/>
              <a:t>08/11/2024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965346-FEE4-4235-9564-9F2D34500B10}" type="slidenum">
              <a:rPr lang="fr-FR" smtClean="0"/>
              <a:t>‹N°›</a:t>
            </a:fld>
            <a:endParaRPr lang="fr-FR"/>
          </a:p>
        </p:txBody>
      </p:sp>
    </p:spTree>
    <p:extLst>
      <p:ext uri="{BB962C8B-B14F-4D97-AF65-F5344CB8AC3E}">
        <p14:creationId xmlns:p14="http://schemas.microsoft.com/office/powerpoint/2010/main" val="4220000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EA710F61-E442-4C95-BF7A-DF74EF594B06}"/>
              </a:ext>
            </a:extLst>
          </p:cNvPr>
          <p:cNvSpPr txBox="1"/>
          <p:nvPr userDrawn="1"/>
        </p:nvSpPr>
        <p:spPr>
          <a:xfrm rot="16200000">
            <a:off x="11024355" y="5690850"/>
            <a:ext cx="1951499" cy="246221"/>
          </a:xfrm>
          <a:prstGeom prst="rect">
            <a:avLst/>
          </a:prstGeom>
          <a:noFill/>
        </p:spPr>
        <p:txBody>
          <a:bodyPr wrap="square" rtlCol="0">
            <a:spAutoFit/>
          </a:bodyPr>
          <a:lstStyle/>
          <a:p>
            <a:pPr algn="l"/>
            <a:r>
              <a:rPr lang="fr-FR" sz="1000" b="0" i="0" dirty="0">
                <a:solidFill>
                  <a:schemeClr val="bg1">
                    <a:lumMod val="75000"/>
                  </a:schemeClr>
                </a:solidFill>
                <a:effectLst/>
                <a:latin typeface="+mn-lt"/>
              </a:rPr>
              <a:t>© Webdental Formation 2023</a:t>
            </a:r>
            <a:endParaRPr lang="fr-FR" sz="1000" dirty="0">
              <a:solidFill>
                <a:schemeClr val="bg1">
                  <a:lumMod val="75000"/>
                </a:schemeClr>
              </a:solidFill>
              <a:latin typeface="+mn-lt"/>
              <a:cs typeface="Shree Devanagari 714" panose="02000600000000000000" pitchFamily="2" charset="0"/>
            </a:endParaRPr>
          </a:p>
        </p:txBody>
      </p:sp>
      <p:pic>
        <p:nvPicPr>
          <p:cNvPr id="8" name="Image 7">
            <a:extLst>
              <a:ext uri="{FF2B5EF4-FFF2-40B4-BE49-F238E27FC236}">
                <a16:creationId xmlns:a16="http://schemas.microsoft.com/office/drawing/2014/main" id="{6BEA2B5E-7820-43A1-B72F-709B8D1F90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flipH="1">
            <a:off x="9520084" y="0"/>
            <a:ext cx="2671916" cy="1134436"/>
          </a:xfrm>
          <a:prstGeom prst="rect">
            <a:avLst/>
          </a:prstGeom>
        </p:spPr>
      </p:pic>
      <p:sp>
        <p:nvSpPr>
          <p:cNvPr id="10" name="Espace réservé du titre 1">
            <a:extLst>
              <a:ext uri="{FF2B5EF4-FFF2-40B4-BE49-F238E27FC236}">
                <a16:creationId xmlns:a16="http://schemas.microsoft.com/office/drawing/2014/main" id="{F5763340-C498-4BE6-A717-D6382BF1F83B}"/>
              </a:ext>
            </a:extLst>
          </p:cNvPr>
          <p:cNvSpPr>
            <a:spLocks noGrp="1"/>
          </p:cNvSpPr>
          <p:nvPr>
            <p:ph type="title"/>
          </p:nvPr>
        </p:nvSpPr>
        <p:spPr>
          <a:xfrm>
            <a:off x="838200" y="1292356"/>
            <a:ext cx="10515600" cy="682890"/>
          </a:xfrm>
          <a:prstGeom prst="rect">
            <a:avLst/>
          </a:prstGeom>
        </p:spPr>
        <p:txBody>
          <a:bodyPr vert="horz" lIns="91440" tIns="45720" rIns="91440" bIns="45720" rtlCol="0" anchor="ctr">
            <a:normAutofit/>
          </a:bodyPr>
          <a:lstStyle/>
          <a:p>
            <a:r>
              <a:rPr lang="fr-FR"/>
              <a:t>Modifiez le style du titre</a:t>
            </a:r>
          </a:p>
        </p:txBody>
      </p:sp>
      <p:pic>
        <p:nvPicPr>
          <p:cNvPr id="4" name="Image 3">
            <a:extLst>
              <a:ext uri="{FF2B5EF4-FFF2-40B4-BE49-F238E27FC236}">
                <a16:creationId xmlns:a16="http://schemas.microsoft.com/office/drawing/2014/main" id="{9DBE26E8-1579-8E6A-C90C-375B9107C3C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176606" y="244299"/>
            <a:ext cx="1710898" cy="400686"/>
          </a:xfrm>
          <a:prstGeom prst="rect">
            <a:avLst/>
          </a:prstGeom>
        </p:spPr>
      </p:pic>
    </p:spTree>
    <p:extLst>
      <p:ext uri="{BB962C8B-B14F-4D97-AF65-F5344CB8AC3E}">
        <p14:creationId xmlns:p14="http://schemas.microsoft.com/office/powerpoint/2010/main" val="224255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Diapositive de titre">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EAA8A368-B8A3-4D1C-A8CF-57392D50BEC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4747"/>
            <a:ext cx="12192000" cy="1327150"/>
          </a:xfrm>
          <a:prstGeom prst="rect">
            <a:avLst/>
          </a:prstGeom>
        </p:spPr>
      </p:pic>
      <p:pic>
        <p:nvPicPr>
          <p:cNvPr id="5" name="Image 4">
            <a:extLst>
              <a:ext uri="{FF2B5EF4-FFF2-40B4-BE49-F238E27FC236}">
                <a16:creationId xmlns:a16="http://schemas.microsoft.com/office/drawing/2014/main" id="{5640AD0A-6A4A-74E0-8474-81271773A7C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24748"/>
            <a:ext cx="4023669" cy="2062411"/>
          </a:xfrm>
          <a:prstGeom prst="rect">
            <a:avLst/>
          </a:prstGeom>
        </p:spPr>
      </p:pic>
      <p:pic>
        <p:nvPicPr>
          <p:cNvPr id="12" name="Image 11">
            <a:extLst>
              <a:ext uri="{FF2B5EF4-FFF2-40B4-BE49-F238E27FC236}">
                <a16:creationId xmlns:a16="http://schemas.microsoft.com/office/drawing/2014/main" id="{251C574B-A389-F045-D430-262E7BD4DF8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625577" y="-24748"/>
            <a:ext cx="2374527" cy="907571"/>
          </a:xfrm>
          <a:prstGeom prst="rect">
            <a:avLst/>
          </a:prstGeom>
        </p:spPr>
      </p:pic>
      <p:pic>
        <p:nvPicPr>
          <p:cNvPr id="18" name="Image 17">
            <a:extLst>
              <a:ext uri="{FF2B5EF4-FFF2-40B4-BE49-F238E27FC236}">
                <a16:creationId xmlns:a16="http://schemas.microsoft.com/office/drawing/2014/main" id="{EAADF0F8-2B9F-2104-070B-E48E4F5D336A}"/>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78372" y="408017"/>
            <a:ext cx="2764221" cy="647371"/>
          </a:xfrm>
          <a:prstGeom prst="rect">
            <a:avLst/>
          </a:prstGeom>
        </p:spPr>
      </p:pic>
    </p:spTree>
    <p:extLst>
      <p:ext uri="{BB962C8B-B14F-4D97-AF65-F5344CB8AC3E}">
        <p14:creationId xmlns:p14="http://schemas.microsoft.com/office/powerpoint/2010/main" val="3592451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8" name="Titre 1">
            <a:extLst>
              <a:ext uri="{FF2B5EF4-FFF2-40B4-BE49-F238E27FC236}">
                <a16:creationId xmlns:a16="http://schemas.microsoft.com/office/drawing/2014/main" id="{E117232B-7D84-483B-96B6-224628120DC7}"/>
              </a:ext>
            </a:extLst>
          </p:cNvPr>
          <p:cNvSpPr>
            <a:spLocks noGrp="1"/>
          </p:cNvSpPr>
          <p:nvPr>
            <p:ph type="ctrTitle" hasCustomPrompt="1"/>
          </p:nvPr>
        </p:nvSpPr>
        <p:spPr>
          <a:xfrm>
            <a:off x="674557" y="1217222"/>
            <a:ext cx="11517441" cy="727412"/>
          </a:xfrm>
          <a:prstGeom prst="rect">
            <a:avLst/>
          </a:prstGeom>
        </p:spPr>
        <p:txBody>
          <a:bodyPr lIns="0" tIns="0" rIns="0" bIns="0" rtlCol="0" anchor="t" anchorCtr="0">
            <a:noAutofit/>
          </a:bodyPr>
          <a:lstStyle>
            <a:lvl1pPr algn="l">
              <a:lnSpc>
                <a:spcPct val="90000"/>
              </a:lnSpc>
              <a:defRPr sz="6000" spc="-50" baseline="0">
                <a:solidFill>
                  <a:schemeClr val="tx1"/>
                </a:solidFill>
              </a:defRPr>
            </a:lvl1pPr>
          </a:lstStyle>
          <a:p>
            <a:pPr rtl="0"/>
            <a:r>
              <a:rPr lang="fr" dirty="0"/>
              <a:t>Modifiez le style du titre</a:t>
            </a:r>
            <a:endParaRPr lang="en-US" dirty="0"/>
          </a:p>
        </p:txBody>
      </p:sp>
      <p:pic>
        <p:nvPicPr>
          <p:cNvPr id="10" name="Image 9">
            <a:extLst>
              <a:ext uri="{FF2B5EF4-FFF2-40B4-BE49-F238E27FC236}">
                <a16:creationId xmlns:a16="http://schemas.microsoft.com/office/drawing/2014/main" id="{6EAF4A25-0E69-4B7E-8A44-F4F6C87AE74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flipH="1">
            <a:off x="9520084" y="0"/>
            <a:ext cx="2671916" cy="1134436"/>
          </a:xfrm>
          <a:prstGeom prst="rect">
            <a:avLst/>
          </a:prstGeom>
        </p:spPr>
      </p:pic>
      <p:sp>
        <p:nvSpPr>
          <p:cNvPr id="7" name="Texte niveau 1…">
            <a:extLst>
              <a:ext uri="{FF2B5EF4-FFF2-40B4-BE49-F238E27FC236}">
                <a16:creationId xmlns:a16="http://schemas.microsoft.com/office/drawing/2014/main" id="{43683773-CC7B-4E85-A6D0-8DF9101D0CF2}"/>
              </a:ext>
            </a:extLst>
          </p:cNvPr>
          <p:cNvSpPr txBox="1">
            <a:spLocks noGrp="1"/>
          </p:cNvSpPr>
          <p:nvPr>
            <p:ph type="body" idx="1" hasCustomPrompt="1"/>
          </p:nvPr>
        </p:nvSpPr>
        <p:spPr>
          <a:xfrm>
            <a:off x="684378" y="3110129"/>
            <a:ext cx="10816893" cy="2384584"/>
          </a:xfrm>
          <a:prstGeom prst="rect">
            <a:avLst/>
          </a:prstGeom>
        </p:spPr>
        <p:txBody>
          <a:bodyPr>
            <a:noAutofit/>
          </a:bodyPr>
          <a:lstStyle>
            <a:lvl1pPr marL="571500" indent="-571500">
              <a:spcBef>
                <a:spcPts val="0"/>
              </a:spcBef>
              <a:spcAft>
                <a:spcPts val="1000"/>
              </a:spcAft>
              <a:buClr>
                <a:schemeClr val="accent1"/>
              </a:buClr>
              <a:buSzPct val="100000"/>
              <a:buFont typeface="Arial" panose="020B0604020202020204" pitchFamily="34" charset="0"/>
              <a:buChar char="•"/>
              <a:defRPr sz="3600">
                <a:solidFill>
                  <a:schemeClr val="tx1"/>
                </a:solidFill>
                <a:latin typeface="+mn-lt"/>
              </a:defRPr>
            </a:lvl1pPr>
            <a:lvl2pPr marL="1066785" indent="-457200">
              <a:spcBef>
                <a:spcPts val="0"/>
              </a:spcBef>
              <a:spcAft>
                <a:spcPts val="1000"/>
              </a:spcAft>
              <a:buClr>
                <a:schemeClr val="accent1"/>
              </a:buClr>
              <a:buSzPct val="100000"/>
              <a:buFont typeface="Arial" panose="020B0604020202020204" pitchFamily="34" charset="0"/>
              <a:buChar char="•"/>
              <a:defRPr sz="3200">
                <a:solidFill>
                  <a:schemeClr val="tx1"/>
                </a:solidFill>
                <a:latin typeface="+mn-lt"/>
              </a:defRPr>
            </a:lvl2pPr>
            <a:lvl3pPr marL="1562070" indent="-342900">
              <a:spcBef>
                <a:spcPts val="0"/>
              </a:spcBef>
              <a:spcAft>
                <a:spcPts val="1000"/>
              </a:spcAft>
              <a:buClr>
                <a:schemeClr val="accent1"/>
              </a:buClr>
              <a:buSzPct val="100000"/>
              <a:buFont typeface="Arial" panose="020B0604020202020204" pitchFamily="34" charset="0"/>
              <a:buChar char="•"/>
              <a:defRPr sz="2400">
                <a:solidFill>
                  <a:schemeClr val="tx1"/>
                </a:solidFill>
                <a:latin typeface="+mn-lt"/>
              </a:defRPr>
            </a:lvl3pPr>
            <a:lvl4pPr marL="2171655" indent="-342900">
              <a:spcBef>
                <a:spcPts val="0"/>
              </a:spcBef>
              <a:spcAft>
                <a:spcPts val="1000"/>
              </a:spcAft>
              <a:buClr>
                <a:schemeClr val="accent1"/>
              </a:buClr>
              <a:buSzPct val="100000"/>
              <a:buFont typeface="Arial" panose="020B0604020202020204" pitchFamily="34" charset="0"/>
              <a:buChar char="•"/>
              <a:defRPr sz="2000">
                <a:solidFill>
                  <a:schemeClr val="tx1"/>
                </a:solidFill>
                <a:latin typeface="+mn-lt"/>
              </a:defRPr>
            </a:lvl4pPr>
            <a:lvl5pPr marL="2781239" indent="-342900">
              <a:spcBef>
                <a:spcPts val="0"/>
              </a:spcBef>
              <a:spcAft>
                <a:spcPts val="1000"/>
              </a:spcAft>
              <a:buClr>
                <a:schemeClr val="accent1"/>
              </a:buClr>
              <a:buSzPct val="100000"/>
              <a:buFont typeface="Arial" panose="020B0604020202020204" pitchFamily="34" charset="0"/>
              <a:buChar char="•"/>
              <a:defRPr sz="2000">
                <a:solidFill>
                  <a:schemeClr val="tx1"/>
                </a:solidFill>
                <a:latin typeface="+mn-lt"/>
              </a:defRPr>
            </a:lvl5pPr>
          </a:lstStyle>
          <a:p>
            <a:r>
              <a:rPr dirty="0" err="1"/>
              <a:t>Texte</a:t>
            </a:r>
            <a:r>
              <a:rPr dirty="0"/>
              <a:t> </a:t>
            </a:r>
            <a:r>
              <a:rPr dirty="0" err="1"/>
              <a:t>niveau</a:t>
            </a:r>
            <a:r>
              <a:rPr dirty="0"/>
              <a:t> 1</a:t>
            </a:r>
          </a:p>
          <a:p>
            <a:pPr lvl="1"/>
            <a:r>
              <a:rPr dirty="0" err="1"/>
              <a:t>Texte</a:t>
            </a:r>
            <a:r>
              <a:rPr dirty="0"/>
              <a:t> </a:t>
            </a:r>
            <a:r>
              <a:rPr dirty="0" err="1"/>
              <a:t>niveau</a:t>
            </a:r>
            <a:r>
              <a:rPr dirty="0"/>
              <a:t> 2</a:t>
            </a:r>
          </a:p>
          <a:p>
            <a:pPr lvl="2"/>
            <a:r>
              <a:rPr dirty="0" err="1"/>
              <a:t>Texte</a:t>
            </a:r>
            <a:r>
              <a:rPr dirty="0"/>
              <a:t> </a:t>
            </a:r>
            <a:r>
              <a:rPr dirty="0" err="1"/>
              <a:t>niveau</a:t>
            </a:r>
            <a:r>
              <a:rPr dirty="0"/>
              <a:t> 3</a:t>
            </a:r>
          </a:p>
          <a:p>
            <a:pPr lvl="3"/>
            <a:r>
              <a:rPr dirty="0" err="1"/>
              <a:t>Texte</a:t>
            </a:r>
            <a:r>
              <a:rPr dirty="0"/>
              <a:t> </a:t>
            </a:r>
            <a:r>
              <a:rPr dirty="0" err="1"/>
              <a:t>niveau</a:t>
            </a:r>
            <a:r>
              <a:rPr dirty="0"/>
              <a:t> 4</a:t>
            </a:r>
          </a:p>
          <a:p>
            <a:pPr lvl="4"/>
            <a:r>
              <a:rPr dirty="0" err="1"/>
              <a:t>Texte</a:t>
            </a:r>
            <a:r>
              <a:rPr dirty="0"/>
              <a:t> </a:t>
            </a:r>
            <a:r>
              <a:rPr dirty="0" err="1"/>
              <a:t>niveau</a:t>
            </a:r>
            <a:r>
              <a:rPr dirty="0"/>
              <a:t> 5</a:t>
            </a:r>
          </a:p>
        </p:txBody>
      </p:sp>
      <p:pic>
        <p:nvPicPr>
          <p:cNvPr id="3" name="Image 2">
            <a:extLst>
              <a:ext uri="{FF2B5EF4-FFF2-40B4-BE49-F238E27FC236}">
                <a16:creationId xmlns:a16="http://schemas.microsoft.com/office/drawing/2014/main" id="{132061C8-5D91-EC87-DBD1-2A7100EC474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176606" y="244299"/>
            <a:ext cx="1710898" cy="400686"/>
          </a:xfrm>
          <a:prstGeom prst="rect">
            <a:avLst/>
          </a:prstGeom>
        </p:spPr>
      </p:pic>
    </p:spTree>
    <p:extLst>
      <p:ext uri="{BB962C8B-B14F-4D97-AF65-F5344CB8AC3E}">
        <p14:creationId xmlns:p14="http://schemas.microsoft.com/office/powerpoint/2010/main" val="4006470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EAA8A368-B8A3-4D1C-A8CF-57392D50BEC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4747"/>
            <a:ext cx="12192000" cy="1327150"/>
          </a:xfrm>
          <a:prstGeom prst="rect">
            <a:avLst/>
          </a:prstGeom>
        </p:spPr>
      </p:pic>
      <p:pic>
        <p:nvPicPr>
          <p:cNvPr id="5" name="Image 4">
            <a:extLst>
              <a:ext uri="{FF2B5EF4-FFF2-40B4-BE49-F238E27FC236}">
                <a16:creationId xmlns:a16="http://schemas.microsoft.com/office/drawing/2014/main" id="{5640AD0A-6A4A-74E0-8474-81271773A7C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24748"/>
            <a:ext cx="4023669" cy="2062411"/>
          </a:xfrm>
          <a:prstGeom prst="rect">
            <a:avLst/>
          </a:prstGeom>
        </p:spPr>
      </p:pic>
      <p:pic>
        <p:nvPicPr>
          <p:cNvPr id="12" name="Image 11">
            <a:extLst>
              <a:ext uri="{FF2B5EF4-FFF2-40B4-BE49-F238E27FC236}">
                <a16:creationId xmlns:a16="http://schemas.microsoft.com/office/drawing/2014/main" id="{251C574B-A389-F045-D430-262E7BD4DF8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625577" y="-24748"/>
            <a:ext cx="2374527" cy="907571"/>
          </a:xfrm>
          <a:prstGeom prst="rect">
            <a:avLst/>
          </a:prstGeom>
        </p:spPr>
      </p:pic>
      <p:pic>
        <p:nvPicPr>
          <p:cNvPr id="18" name="Image 17">
            <a:extLst>
              <a:ext uri="{FF2B5EF4-FFF2-40B4-BE49-F238E27FC236}">
                <a16:creationId xmlns:a16="http://schemas.microsoft.com/office/drawing/2014/main" id="{EAADF0F8-2B9F-2104-070B-E48E4F5D336A}"/>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78372" y="408017"/>
            <a:ext cx="2764221" cy="647371"/>
          </a:xfrm>
          <a:prstGeom prst="rect">
            <a:avLst/>
          </a:prstGeom>
        </p:spPr>
      </p:pic>
    </p:spTree>
    <p:extLst>
      <p:ext uri="{BB962C8B-B14F-4D97-AF65-F5344CB8AC3E}">
        <p14:creationId xmlns:p14="http://schemas.microsoft.com/office/powerpoint/2010/main" val="42550034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8707E34D-0DAA-5E30-CFB1-D983F7860C2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0"/>
            <a:ext cx="7494105" cy="6858000"/>
          </a:xfrm>
          <a:prstGeom prst="rect">
            <a:avLst/>
          </a:prstGeom>
        </p:spPr>
      </p:pic>
      <p:sp>
        <p:nvSpPr>
          <p:cNvPr id="2" name="Espace réservé du titre 1">
            <a:extLst>
              <a:ext uri="{FF2B5EF4-FFF2-40B4-BE49-F238E27FC236}">
                <a16:creationId xmlns:a16="http://schemas.microsoft.com/office/drawing/2014/main" id="{A1A0FAD0-9013-E346-8C18-BB7267318FEF}"/>
              </a:ext>
            </a:extLst>
          </p:cNvPr>
          <p:cNvSpPr>
            <a:spLocks noGrp="1"/>
          </p:cNvSpPr>
          <p:nvPr>
            <p:ph type="title"/>
          </p:nvPr>
        </p:nvSpPr>
        <p:spPr>
          <a:xfrm>
            <a:off x="838200" y="1292356"/>
            <a:ext cx="10515600" cy="68289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A422304E-6DA1-974E-9FEB-C5B0D11E983F}"/>
              </a:ext>
            </a:extLst>
          </p:cNvPr>
          <p:cNvSpPr>
            <a:spLocks noGrp="1"/>
          </p:cNvSpPr>
          <p:nvPr>
            <p:ph type="body" idx="1"/>
          </p:nvPr>
        </p:nvSpPr>
        <p:spPr>
          <a:xfrm>
            <a:off x="838200" y="2623343"/>
            <a:ext cx="10515600" cy="3162315"/>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7" name="Image 6">
            <a:extLst>
              <a:ext uri="{FF2B5EF4-FFF2-40B4-BE49-F238E27FC236}">
                <a16:creationId xmlns:a16="http://schemas.microsoft.com/office/drawing/2014/main" id="{B6D8BC77-2D2E-4E0C-B495-0A3728571A82}"/>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0"/>
            <a:ext cx="12192000" cy="1327150"/>
          </a:xfrm>
          <a:prstGeom prst="rect">
            <a:avLst/>
          </a:prstGeom>
        </p:spPr>
      </p:pic>
      <p:sp>
        <p:nvSpPr>
          <p:cNvPr id="4" name="ZoneTexte 3">
            <a:extLst>
              <a:ext uri="{FF2B5EF4-FFF2-40B4-BE49-F238E27FC236}">
                <a16:creationId xmlns:a16="http://schemas.microsoft.com/office/drawing/2014/main" id="{A1F76C93-AB48-00EE-1128-FA1BDC45242B}"/>
              </a:ext>
            </a:extLst>
          </p:cNvPr>
          <p:cNvSpPr txBox="1"/>
          <p:nvPr userDrawn="1"/>
        </p:nvSpPr>
        <p:spPr>
          <a:xfrm rot="16200000">
            <a:off x="11024355" y="5680911"/>
            <a:ext cx="1951499" cy="246221"/>
          </a:xfrm>
          <a:prstGeom prst="rect">
            <a:avLst/>
          </a:prstGeom>
          <a:noFill/>
        </p:spPr>
        <p:txBody>
          <a:bodyPr wrap="square" rtlCol="0">
            <a:spAutoFit/>
          </a:bodyPr>
          <a:lstStyle/>
          <a:p>
            <a:pPr algn="l"/>
            <a:r>
              <a:rPr lang="fr-FR" sz="1000" b="0" i="0" dirty="0">
                <a:solidFill>
                  <a:schemeClr val="bg1">
                    <a:lumMod val="75000"/>
                  </a:schemeClr>
                </a:solidFill>
                <a:effectLst/>
                <a:latin typeface="+mn-lt"/>
              </a:rPr>
              <a:t>© Webdental Formation 2024</a:t>
            </a:r>
            <a:endParaRPr lang="fr-FR" sz="1000" dirty="0">
              <a:solidFill>
                <a:schemeClr val="bg1">
                  <a:lumMod val="75000"/>
                </a:schemeClr>
              </a:solidFill>
              <a:latin typeface="+mn-lt"/>
              <a:cs typeface="Shree Devanagari 714" panose="02000600000000000000" pitchFamily="2" charset="0"/>
            </a:endParaRPr>
          </a:p>
        </p:txBody>
      </p:sp>
    </p:spTree>
    <p:extLst>
      <p:ext uri="{BB962C8B-B14F-4D97-AF65-F5344CB8AC3E}">
        <p14:creationId xmlns:p14="http://schemas.microsoft.com/office/powerpoint/2010/main" val="3949163232"/>
      </p:ext>
    </p:extLst>
  </p:cSld>
  <p:clrMap bg1="lt1" tx1="dk1" bg2="lt2" tx2="dk2" accent1="accent1" accent2="accent2" accent3="accent3" accent4="accent4" accent5="accent5" accent6="accent6" hlink="hlink" folHlink="folHlink"/>
  <p:sldLayoutIdLst>
    <p:sldLayoutId id="2147483655" r:id="rId1"/>
    <p:sldLayoutId id="2147483668" r:id="rId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5119FEF3-14BF-432E-8187-C4EC4906E66B}"/>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t="22967"/>
          <a:stretch/>
        </p:blipFill>
        <p:spPr>
          <a:xfrm>
            <a:off x="0" y="0"/>
            <a:ext cx="12192000" cy="1022350"/>
          </a:xfrm>
          <a:prstGeom prst="rect">
            <a:avLst/>
          </a:prstGeom>
        </p:spPr>
      </p:pic>
      <p:sp>
        <p:nvSpPr>
          <p:cNvPr id="2" name="ZoneTexte 1">
            <a:extLst>
              <a:ext uri="{FF2B5EF4-FFF2-40B4-BE49-F238E27FC236}">
                <a16:creationId xmlns:a16="http://schemas.microsoft.com/office/drawing/2014/main" id="{0FDAF6A4-0C40-FA6F-9831-26B5B5A39960}"/>
              </a:ext>
            </a:extLst>
          </p:cNvPr>
          <p:cNvSpPr txBox="1"/>
          <p:nvPr userDrawn="1"/>
        </p:nvSpPr>
        <p:spPr>
          <a:xfrm rot="16200000">
            <a:off x="11024355" y="5690850"/>
            <a:ext cx="1951499" cy="246221"/>
          </a:xfrm>
          <a:prstGeom prst="rect">
            <a:avLst/>
          </a:prstGeom>
          <a:noFill/>
        </p:spPr>
        <p:txBody>
          <a:bodyPr wrap="square" rtlCol="0">
            <a:spAutoFit/>
          </a:bodyPr>
          <a:lstStyle/>
          <a:p>
            <a:pPr algn="l"/>
            <a:r>
              <a:rPr lang="fr-FR" sz="1000" b="0" i="0" dirty="0">
                <a:solidFill>
                  <a:schemeClr val="bg1">
                    <a:lumMod val="75000"/>
                  </a:schemeClr>
                </a:solidFill>
                <a:effectLst/>
                <a:latin typeface="+mn-lt"/>
              </a:rPr>
              <a:t>© Webdental Formation 2024</a:t>
            </a:r>
            <a:endParaRPr lang="fr-FR" sz="1000" dirty="0">
              <a:solidFill>
                <a:schemeClr val="bg1">
                  <a:lumMod val="75000"/>
                </a:schemeClr>
              </a:solidFill>
              <a:latin typeface="+mn-lt"/>
              <a:cs typeface="Shree Devanagari 714" panose="02000600000000000000" pitchFamily="2" charset="0"/>
            </a:endParaRPr>
          </a:p>
        </p:txBody>
      </p:sp>
    </p:spTree>
    <p:extLst>
      <p:ext uri="{BB962C8B-B14F-4D97-AF65-F5344CB8AC3E}">
        <p14:creationId xmlns:p14="http://schemas.microsoft.com/office/powerpoint/2010/main" val="3367324926"/>
      </p:ext>
    </p:extLst>
  </p:cSld>
  <p:clrMap bg1="lt1" tx1="dk1" bg2="lt2" tx2="dk2" accent1="accent1" accent2="accent2" accent3="accent3" accent4="accent4" accent5="accent5" accent6="accent6" hlink="hlink" folHlink="folHlink"/>
  <p:sldLayoutIdLst>
    <p:sldLayoutId id="2147483667" r:id="rId1"/>
    <p:sldLayoutId id="2147483661" r:id="rId2"/>
  </p:sldLayoutIdLst>
  <p:txStyles>
    <p:titleStyle>
      <a:lvl1pPr algn="ctr" defTabSz="609585"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267"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fr-FR"/>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agencedpc.fr/professionnel/login" TargetMode="Externa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hyperlink" Target="https://www.agencedpc.fr/professionnel/login" TargetMode="External"/><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www.agencedpc.fr/professionnel/login" TargetMode="External"/><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www.agencedpc.fr/professionnel/login"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2" Type="http://schemas.openxmlformats.org/officeDocument/2006/relationships/hyperlink" Target="https://www.webdental-formation.com/formulaire-inscription-aux-formations-chirurgien-dentiste-libera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38C6476-ADDE-47DD-8450-B7B96486B724}"/>
              </a:ext>
            </a:extLst>
          </p:cNvPr>
          <p:cNvSpPr/>
          <p:nvPr/>
        </p:nvSpPr>
        <p:spPr>
          <a:xfrm>
            <a:off x="876296" y="2245529"/>
            <a:ext cx="10325103" cy="465705"/>
          </a:xfrm>
          <a:prstGeom prst="rect">
            <a:avLst/>
          </a:prstGeom>
          <a:ln w="28575">
            <a:solidFill>
              <a:srgbClr val="1A4458"/>
            </a:solidFill>
          </a:ln>
        </p:spPr>
        <p:txBody>
          <a:bodyPr wrap="square">
            <a:spAutoFit/>
          </a:bodyPr>
          <a:lstStyle/>
          <a:p>
            <a:pPr marL="90170" marR="89535" algn="ctr">
              <a:lnSpc>
                <a:spcPct val="107000"/>
              </a:lnSpc>
              <a:spcAft>
                <a:spcPts val="0"/>
              </a:spcAft>
              <a:tabLst>
                <a:tab pos="1657350" algn="l"/>
              </a:tabLst>
            </a:pPr>
            <a:r>
              <a:rPr lang="fr-FR" sz="2400" b="1" dirty="0">
                <a:solidFill>
                  <a:srgbClr val="1A4458"/>
                </a:solidFill>
                <a:effectLst/>
                <a:latin typeface="Roboto" panose="02000000000000000000" pitchFamily="2" charset="0"/>
                <a:ea typeface="Roboto" panose="02000000000000000000" pitchFamily="2" charset="0"/>
                <a:cs typeface="Roboto" panose="02000000000000000000" pitchFamily="2" charset="0"/>
              </a:rPr>
              <a:t>COMMENT S’INSCRIRE </a:t>
            </a:r>
            <a:r>
              <a:rPr lang="fr-FR" sz="2400" b="1" i="0" u="none" strike="noStrike" baseline="0" dirty="0">
                <a:solidFill>
                  <a:srgbClr val="1A4458"/>
                </a:solidFill>
                <a:latin typeface="Roboto" panose="02000000000000000000" pitchFamily="2" charset="0"/>
                <a:ea typeface="Roboto" panose="02000000000000000000" pitchFamily="2" charset="0"/>
                <a:cs typeface="Roboto" panose="02000000000000000000" pitchFamily="2" charset="0"/>
              </a:rPr>
              <a:t>À</a:t>
            </a:r>
            <a:r>
              <a:rPr lang="fr-FR" sz="2400" b="1" dirty="0">
                <a:solidFill>
                  <a:srgbClr val="1A4458"/>
                </a:solidFill>
                <a:effectLst/>
                <a:latin typeface="Roboto" panose="02000000000000000000" pitchFamily="2" charset="0"/>
                <a:ea typeface="Roboto" panose="02000000000000000000" pitchFamily="2" charset="0"/>
                <a:cs typeface="Roboto" panose="02000000000000000000" pitchFamily="2" charset="0"/>
              </a:rPr>
              <a:t> UNE FORMATION SUR LE </a:t>
            </a:r>
            <a:r>
              <a:rPr lang="fr-FR" sz="2400" b="1" dirty="0">
                <a:solidFill>
                  <a:schemeClr val="accent1"/>
                </a:solidFill>
                <a:effectLst/>
                <a:latin typeface="Roboto" panose="02000000000000000000" pitchFamily="2" charset="0"/>
                <a:ea typeface="Roboto" panose="02000000000000000000" pitchFamily="2" charset="0"/>
                <a:cs typeface="Roboto" panose="02000000000000000000" pitchFamily="2" charset="0"/>
              </a:rPr>
              <a:t>S</a:t>
            </a:r>
            <a:r>
              <a:rPr lang="fr-FR" sz="2400" b="1" dirty="0">
                <a:solidFill>
                  <a:srgbClr val="EA5C16"/>
                </a:solidFill>
                <a:effectLst/>
                <a:latin typeface="Roboto" panose="02000000000000000000" pitchFamily="2" charset="0"/>
                <a:ea typeface="Roboto" panose="02000000000000000000" pitchFamily="2" charset="0"/>
                <a:cs typeface="Roboto" panose="02000000000000000000" pitchFamily="2" charset="0"/>
              </a:rPr>
              <a:t>IT</a:t>
            </a:r>
            <a:r>
              <a:rPr lang="fr-FR" sz="2400" b="1" dirty="0">
                <a:solidFill>
                  <a:schemeClr val="accent1"/>
                </a:solidFill>
                <a:effectLst/>
                <a:latin typeface="Roboto" panose="02000000000000000000" pitchFamily="2" charset="0"/>
                <a:ea typeface="Roboto" panose="02000000000000000000" pitchFamily="2" charset="0"/>
                <a:cs typeface="Roboto" panose="02000000000000000000" pitchFamily="2" charset="0"/>
              </a:rPr>
              <a:t>E DU DPC </a:t>
            </a:r>
            <a:r>
              <a:rPr lang="fr-FR" sz="2400" b="1" dirty="0">
                <a:solidFill>
                  <a:srgbClr val="525252"/>
                </a:solidFill>
                <a:effectLst/>
                <a:latin typeface="Roboto" panose="02000000000000000000" pitchFamily="2" charset="0"/>
                <a:ea typeface="Roboto" panose="02000000000000000000" pitchFamily="2" charset="0"/>
                <a:cs typeface="Roboto" panose="02000000000000000000" pitchFamily="2" charset="0"/>
              </a:rPr>
              <a:t>?</a:t>
            </a:r>
            <a:r>
              <a:rPr lang="fr-FR" sz="2400" b="1" dirty="0">
                <a:solidFill>
                  <a:schemeClr val="accent2"/>
                </a:solidFill>
                <a:effectLst/>
                <a:latin typeface="Roboto" panose="02000000000000000000" pitchFamily="2" charset="0"/>
                <a:ea typeface="Roboto" panose="02000000000000000000" pitchFamily="2" charset="0"/>
                <a:cs typeface="Roboto" panose="02000000000000000000" pitchFamily="2" charset="0"/>
              </a:rPr>
              <a:t> </a:t>
            </a:r>
          </a:p>
        </p:txBody>
      </p:sp>
      <p:sp>
        <p:nvSpPr>
          <p:cNvPr id="6" name="Rectangle : coins arrondis 5">
            <a:extLst>
              <a:ext uri="{FF2B5EF4-FFF2-40B4-BE49-F238E27FC236}">
                <a16:creationId xmlns:a16="http://schemas.microsoft.com/office/drawing/2014/main" id="{13410960-5BBE-BAE0-744D-62409C51B115}"/>
              </a:ext>
            </a:extLst>
          </p:cNvPr>
          <p:cNvSpPr/>
          <p:nvPr/>
        </p:nvSpPr>
        <p:spPr>
          <a:xfrm>
            <a:off x="9111344" y="1038644"/>
            <a:ext cx="2634340" cy="530225"/>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1463" algn="ctr"/>
            <a:r>
              <a:rPr lang="fr" sz="2400" b="1" dirty="0">
                <a:solidFill>
                  <a:schemeClr val="bg1"/>
                </a:solidFill>
                <a:cs typeface="Calibri" panose="020F0502020204030204" pitchFamily="34" charset="0"/>
              </a:rPr>
              <a:t>La minute tuto’</a:t>
            </a:r>
            <a:endParaRPr lang="fr" sz="2400" dirty="0">
              <a:solidFill>
                <a:schemeClr val="bg1"/>
              </a:solidFill>
              <a:cs typeface="Calibri" panose="020F0502020204030204" pitchFamily="34" charset="0"/>
            </a:endParaRPr>
          </a:p>
        </p:txBody>
      </p:sp>
      <p:sp>
        <p:nvSpPr>
          <p:cNvPr id="10" name="ZoneTexte 9">
            <a:extLst>
              <a:ext uri="{FF2B5EF4-FFF2-40B4-BE49-F238E27FC236}">
                <a16:creationId xmlns:a16="http://schemas.microsoft.com/office/drawing/2014/main" id="{BD455F5A-5370-4EF5-E181-5CD68B3F4C46}"/>
              </a:ext>
            </a:extLst>
          </p:cNvPr>
          <p:cNvSpPr txBox="1"/>
          <p:nvPr/>
        </p:nvSpPr>
        <p:spPr>
          <a:xfrm>
            <a:off x="876297" y="3261674"/>
            <a:ext cx="10428514" cy="1600438"/>
          </a:xfrm>
          <a:prstGeom prst="rect">
            <a:avLst/>
          </a:prstGeom>
          <a:noFill/>
        </p:spPr>
        <p:txBody>
          <a:bodyPr wrap="square" rtlCol="0">
            <a:spAutoFit/>
          </a:bodyPr>
          <a:lstStyle/>
          <a:p>
            <a:r>
              <a:rPr lang="fr-FR" sz="1400" dirty="0">
                <a:solidFill>
                  <a:srgbClr val="1A4458"/>
                </a:solidFill>
                <a:latin typeface="Roboto-Medium"/>
                <a:ea typeface="Roboto" panose="02000000000000000000" pitchFamily="2" charset="0"/>
                <a:cs typeface="Roboto" panose="02000000000000000000" pitchFamily="2" charset="0"/>
              </a:rPr>
              <a:t>Afin de garantir la participation financière de l’Agence Nationale du DPC pour votre formation, vous devez vous inscrire sur le site du DPC.</a:t>
            </a:r>
          </a:p>
          <a:p>
            <a:endParaRPr lang="fr-FR" sz="1400" dirty="0">
              <a:solidFill>
                <a:srgbClr val="1A4458"/>
              </a:solidFill>
              <a:latin typeface="Roboto-Medium"/>
              <a:ea typeface="Roboto" panose="02000000000000000000" pitchFamily="2" charset="0"/>
              <a:cs typeface="Roboto" panose="02000000000000000000" pitchFamily="2" charset="0"/>
            </a:endParaRPr>
          </a:p>
          <a:p>
            <a:r>
              <a:rPr lang="fr-FR" sz="1400" dirty="0">
                <a:solidFill>
                  <a:srgbClr val="1A4458"/>
                </a:solidFill>
                <a:latin typeface="Roboto-Medium"/>
                <a:ea typeface="Roboto" panose="02000000000000000000" pitchFamily="2" charset="0"/>
                <a:cs typeface="Roboto" panose="02000000000000000000" pitchFamily="2" charset="0"/>
              </a:rPr>
              <a:t>Vous trouverez dans ce tutoriel, les différentes étapes pour réaliser votre demande de prise en charge.</a:t>
            </a:r>
          </a:p>
          <a:p>
            <a:endParaRPr lang="fr-FR" sz="1400" dirty="0">
              <a:solidFill>
                <a:srgbClr val="1A4458"/>
              </a:solidFill>
              <a:latin typeface="Roboto-Medium"/>
              <a:ea typeface="Roboto" panose="02000000000000000000" pitchFamily="2" charset="0"/>
              <a:cs typeface="Roboto" panose="02000000000000000000" pitchFamily="2" charset="0"/>
            </a:endParaRPr>
          </a:p>
          <a:p>
            <a:r>
              <a:rPr lang="fr-FR" sz="1400" dirty="0">
                <a:solidFill>
                  <a:srgbClr val="1A4458"/>
                </a:solidFill>
                <a:latin typeface="Roboto-Medium"/>
                <a:ea typeface="Roboto" panose="02000000000000000000" pitchFamily="2" charset="0"/>
                <a:cs typeface="Roboto" panose="02000000000000000000" pitchFamily="2" charset="0"/>
              </a:rPr>
              <a:t>En cas de difficultés, n’hésitez pas à contacter nos conseillers formation au </a:t>
            </a:r>
            <a:r>
              <a:rPr lang="fr-FR" sz="1400" b="1" dirty="0">
                <a:solidFill>
                  <a:schemeClr val="accent1"/>
                </a:solidFill>
                <a:latin typeface="Roboto-Medium"/>
                <a:ea typeface="Roboto" panose="02000000000000000000" pitchFamily="2" charset="0"/>
                <a:cs typeface="Roboto" panose="02000000000000000000" pitchFamily="2" charset="0"/>
              </a:rPr>
              <a:t>01 84 80 34 80 </a:t>
            </a:r>
            <a:r>
              <a:rPr lang="fr-FR" sz="1400" dirty="0">
                <a:solidFill>
                  <a:srgbClr val="1A4458"/>
                </a:solidFill>
                <a:latin typeface="Roboto-Medium"/>
                <a:ea typeface="Roboto" panose="02000000000000000000" pitchFamily="2" charset="0"/>
                <a:cs typeface="Roboto" panose="02000000000000000000" pitchFamily="2" charset="0"/>
              </a:rPr>
              <a:t>du lundi au dimanche ou par mail à formation@webdental-formation.fr.</a:t>
            </a:r>
          </a:p>
        </p:txBody>
      </p:sp>
      <p:sp>
        <p:nvSpPr>
          <p:cNvPr id="22" name="Organigramme : Connecteur 21">
            <a:extLst>
              <a:ext uri="{FF2B5EF4-FFF2-40B4-BE49-F238E27FC236}">
                <a16:creationId xmlns:a16="http://schemas.microsoft.com/office/drawing/2014/main" id="{488B420C-9B5F-F0B0-D07A-356C2519AAF4}"/>
              </a:ext>
            </a:extLst>
          </p:cNvPr>
          <p:cNvSpPr/>
          <p:nvPr/>
        </p:nvSpPr>
        <p:spPr>
          <a:xfrm>
            <a:off x="8811987" y="965332"/>
            <a:ext cx="642257" cy="645340"/>
          </a:xfrm>
          <a:prstGeom prst="flowChartConnector">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pic>
        <p:nvPicPr>
          <p:cNvPr id="21" name="Graphique 20" descr="Chronomètre avec un remplissage uni">
            <a:extLst>
              <a:ext uri="{FF2B5EF4-FFF2-40B4-BE49-F238E27FC236}">
                <a16:creationId xmlns:a16="http://schemas.microsoft.com/office/drawing/2014/main" id="{4CAF50B6-532B-9648-FCA4-B4DBA666DB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51374" y="827719"/>
            <a:ext cx="845598" cy="845598"/>
          </a:xfrm>
          <a:prstGeom prst="rect">
            <a:avLst/>
          </a:prstGeom>
        </p:spPr>
      </p:pic>
      <p:sp>
        <p:nvSpPr>
          <p:cNvPr id="2" name="ZoneTexte 1">
            <a:extLst>
              <a:ext uri="{FF2B5EF4-FFF2-40B4-BE49-F238E27FC236}">
                <a16:creationId xmlns:a16="http://schemas.microsoft.com/office/drawing/2014/main" id="{6FE2BF15-1A05-8029-C558-26D62C85901C}"/>
              </a:ext>
            </a:extLst>
          </p:cNvPr>
          <p:cNvSpPr txBox="1"/>
          <p:nvPr/>
        </p:nvSpPr>
        <p:spPr>
          <a:xfrm>
            <a:off x="11301273" y="6386466"/>
            <a:ext cx="506027" cy="307777"/>
          </a:xfrm>
          <a:prstGeom prst="rect">
            <a:avLst/>
          </a:prstGeom>
          <a:noFill/>
        </p:spPr>
        <p:txBody>
          <a:bodyPr wrap="square" rtlCol="0">
            <a:spAutoFit/>
          </a:bodyPr>
          <a:lstStyle/>
          <a:p>
            <a:pPr algn="ctr"/>
            <a:r>
              <a:rPr lang="fr-FR" sz="1400" b="1" dirty="0">
                <a:latin typeface="Arial" panose="020B0604020202020204" pitchFamily="34" charset="0"/>
                <a:cs typeface="Arial" panose="020B0604020202020204" pitchFamily="34" charset="0"/>
              </a:rPr>
              <a:t>1/7</a:t>
            </a:r>
          </a:p>
        </p:txBody>
      </p:sp>
    </p:spTree>
    <p:extLst>
      <p:ext uri="{BB962C8B-B14F-4D97-AF65-F5344CB8AC3E}">
        <p14:creationId xmlns:p14="http://schemas.microsoft.com/office/powerpoint/2010/main" val="3531256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ZoneTexte 39">
            <a:extLst>
              <a:ext uri="{FF2B5EF4-FFF2-40B4-BE49-F238E27FC236}">
                <a16:creationId xmlns:a16="http://schemas.microsoft.com/office/drawing/2014/main" id="{CF4D45BE-A4C8-4E7E-AD44-FFB970F14CEB}"/>
              </a:ext>
            </a:extLst>
          </p:cNvPr>
          <p:cNvSpPr txBox="1"/>
          <p:nvPr/>
        </p:nvSpPr>
        <p:spPr>
          <a:xfrm>
            <a:off x="11301273" y="6386466"/>
            <a:ext cx="506027" cy="307777"/>
          </a:xfrm>
          <a:prstGeom prst="rect">
            <a:avLst/>
          </a:prstGeom>
          <a:noFill/>
        </p:spPr>
        <p:txBody>
          <a:bodyPr wrap="square" rtlCol="0">
            <a:spAutoFit/>
          </a:bodyPr>
          <a:lstStyle/>
          <a:p>
            <a:pPr algn="ctr"/>
            <a:r>
              <a:rPr lang="fr-FR" sz="1400" b="1" dirty="0">
                <a:latin typeface="Arial" panose="020B0604020202020204" pitchFamily="34" charset="0"/>
                <a:cs typeface="Arial" panose="020B0604020202020204" pitchFamily="34" charset="0"/>
              </a:rPr>
              <a:t>2/7</a:t>
            </a:r>
          </a:p>
        </p:txBody>
      </p:sp>
      <p:sp>
        <p:nvSpPr>
          <p:cNvPr id="8" name="ZoneTexte 7">
            <a:extLst>
              <a:ext uri="{FF2B5EF4-FFF2-40B4-BE49-F238E27FC236}">
                <a16:creationId xmlns:a16="http://schemas.microsoft.com/office/drawing/2014/main" id="{7FB380E7-C240-8400-E9B9-C1F4A89788FD}"/>
              </a:ext>
            </a:extLst>
          </p:cNvPr>
          <p:cNvSpPr txBox="1"/>
          <p:nvPr/>
        </p:nvSpPr>
        <p:spPr>
          <a:xfrm>
            <a:off x="729435" y="1319948"/>
            <a:ext cx="5170713" cy="677108"/>
          </a:xfrm>
          <a:prstGeom prst="rect">
            <a:avLst/>
          </a:prstGeom>
          <a:noFill/>
        </p:spPr>
        <p:txBody>
          <a:bodyPr wrap="square">
            <a:spAutoFit/>
          </a:bodyPr>
          <a:lstStyle/>
          <a:p>
            <a:pPr algn="l"/>
            <a:r>
              <a:rPr lang="fr-FR" sz="2000" b="1" i="0" u="none" strike="noStrike" baseline="0" dirty="0">
                <a:solidFill>
                  <a:srgbClr val="1A4458"/>
                </a:solidFill>
                <a:latin typeface="Roboto-Bold"/>
              </a:rPr>
              <a:t>CONNECTEZ-VOUS SUR</a:t>
            </a:r>
            <a:r>
              <a:rPr lang="fr-FR" b="1" i="0" u="none" strike="noStrike" baseline="0" dirty="0">
                <a:solidFill>
                  <a:srgbClr val="1A4458"/>
                </a:solidFill>
                <a:latin typeface="Roboto-Bold"/>
              </a:rPr>
              <a:t> </a:t>
            </a:r>
            <a:r>
              <a:rPr lang="fr-FR" b="1" i="0" u="none" strike="noStrike" baseline="0" dirty="0">
                <a:solidFill>
                  <a:srgbClr val="1A4458"/>
                </a:solidFill>
                <a:latin typeface="Roboto-Bold"/>
                <a:hlinkClick r:id="rId2"/>
              </a:rPr>
              <a:t>https://www.agencedpc.fr/professionnel/login</a:t>
            </a:r>
            <a:endParaRPr lang="fr-FR" b="1" i="0" u="none" strike="noStrike" baseline="0" dirty="0">
              <a:solidFill>
                <a:srgbClr val="1A4458"/>
              </a:solidFill>
              <a:latin typeface="Roboto-Bold"/>
            </a:endParaRPr>
          </a:p>
        </p:txBody>
      </p:sp>
      <p:sp>
        <p:nvSpPr>
          <p:cNvPr id="13" name="ZoneTexte 12">
            <a:extLst>
              <a:ext uri="{FF2B5EF4-FFF2-40B4-BE49-F238E27FC236}">
                <a16:creationId xmlns:a16="http://schemas.microsoft.com/office/drawing/2014/main" id="{D27C0C50-2F50-51BC-6A4D-6CD3BACD44DE}"/>
              </a:ext>
            </a:extLst>
          </p:cNvPr>
          <p:cNvSpPr txBox="1"/>
          <p:nvPr/>
        </p:nvSpPr>
        <p:spPr>
          <a:xfrm>
            <a:off x="729435" y="2245233"/>
            <a:ext cx="6193879" cy="1785104"/>
          </a:xfrm>
          <a:prstGeom prst="rect">
            <a:avLst/>
          </a:prstGeom>
          <a:noFill/>
        </p:spPr>
        <p:txBody>
          <a:bodyPr wrap="square">
            <a:spAutoFit/>
          </a:bodyPr>
          <a:lstStyle/>
          <a:p>
            <a:pPr algn="l"/>
            <a:r>
              <a:rPr lang="fr-FR" sz="2000" b="1" i="0" u="none" strike="noStrike" baseline="0" dirty="0">
                <a:solidFill>
                  <a:srgbClr val="1A4458"/>
                </a:solidFill>
                <a:latin typeface="Roboto-Bold"/>
              </a:rPr>
              <a:t>SI VOUS AVEZ DÉJÀ UN COMPTE DPC : </a:t>
            </a:r>
            <a:endParaRPr lang="fr-FR" sz="2000" b="1" dirty="0">
              <a:solidFill>
                <a:srgbClr val="1A4458"/>
              </a:solidFill>
              <a:latin typeface="Roboto-Bold"/>
              <a:hlinkClick r:id="rId2"/>
            </a:endParaRPr>
          </a:p>
          <a:p>
            <a:pPr algn="l"/>
            <a:r>
              <a:rPr lang="fr-FR" sz="2000" b="1" i="0" u="none" strike="noStrike" baseline="0" dirty="0">
                <a:solidFill>
                  <a:schemeClr val="accent1"/>
                </a:solidFill>
                <a:latin typeface="Roboto-Bold"/>
              </a:rPr>
              <a:t>ENTREZ VOS IDENTIFIANT ET MOT DE PASSE</a:t>
            </a:r>
          </a:p>
          <a:p>
            <a:pPr algn="l"/>
            <a:r>
              <a:rPr lang="fr-FR" sz="1400" b="0" i="0" u="none" strike="noStrike" baseline="0" dirty="0">
                <a:solidFill>
                  <a:srgbClr val="1A4458"/>
                </a:solidFill>
                <a:latin typeface="Roboto-Medium"/>
              </a:rPr>
              <a:t>(L’identifiant est l’email que vous avez communiqué à l’Agence du DPC lors de la création de votre compte DPC et le mot de passe est celui que vous avez renseigné). </a:t>
            </a:r>
            <a:r>
              <a:rPr lang="fr-FR" sz="1400" b="0" i="1" u="none" strike="noStrike" baseline="0" dirty="0">
                <a:solidFill>
                  <a:srgbClr val="1A4458"/>
                </a:solidFill>
                <a:latin typeface="Roboto-Medium"/>
              </a:rPr>
              <a:t>Vous avez oublié votre mot de passe ? Cliquez sur « Mot de passe perdu », un nouveau code vous sera envoyé sur l’adresse mail communiquée à l’Agence du DPC</a:t>
            </a:r>
            <a:r>
              <a:rPr lang="fr-FR" sz="1400" b="0" i="0" u="none" strike="noStrike" baseline="0" dirty="0">
                <a:solidFill>
                  <a:srgbClr val="1A4458"/>
                </a:solidFill>
                <a:latin typeface="Roboto-Medium"/>
              </a:rPr>
              <a:t>.</a:t>
            </a:r>
            <a:endParaRPr lang="fr-FR" sz="1400" dirty="0"/>
          </a:p>
        </p:txBody>
      </p:sp>
      <p:pic>
        <p:nvPicPr>
          <p:cNvPr id="16" name="Image 15">
            <a:extLst>
              <a:ext uri="{FF2B5EF4-FFF2-40B4-BE49-F238E27FC236}">
                <a16:creationId xmlns:a16="http://schemas.microsoft.com/office/drawing/2014/main" id="{0D2528F8-F360-90A9-A5CC-84854790FF10}"/>
              </a:ext>
            </a:extLst>
          </p:cNvPr>
          <p:cNvPicPr>
            <a:picLocks noChangeAspect="1"/>
          </p:cNvPicPr>
          <p:nvPr/>
        </p:nvPicPr>
        <p:blipFill>
          <a:blip r:embed="rId3"/>
          <a:stretch>
            <a:fillRect/>
          </a:stretch>
        </p:blipFill>
        <p:spPr>
          <a:xfrm>
            <a:off x="7701184" y="2136297"/>
            <a:ext cx="4297595" cy="2694261"/>
          </a:xfrm>
          <a:prstGeom prst="rect">
            <a:avLst/>
          </a:prstGeom>
          <a:effectLst>
            <a:outerShdw blurRad="63500" sx="102000" sy="102000" algn="ctr" rotWithShape="0">
              <a:prstClr val="black">
                <a:alpha val="40000"/>
              </a:prstClr>
            </a:outerShdw>
          </a:effectLst>
        </p:spPr>
      </p:pic>
      <p:sp>
        <p:nvSpPr>
          <p:cNvPr id="17" name="ZoneTexte 16">
            <a:extLst>
              <a:ext uri="{FF2B5EF4-FFF2-40B4-BE49-F238E27FC236}">
                <a16:creationId xmlns:a16="http://schemas.microsoft.com/office/drawing/2014/main" id="{BBD67C30-3A8B-E64D-39E5-D3F39ACA7A90}"/>
              </a:ext>
            </a:extLst>
          </p:cNvPr>
          <p:cNvSpPr txBox="1"/>
          <p:nvPr/>
        </p:nvSpPr>
        <p:spPr>
          <a:xfrm>
            <a:off x="729435" y="4410629"/>
            <a:ext cx="6531336" cy="2092881"/>
          </a:xfrm>
          <a:prstGeom prst="rect">
            <a:avLst/>
          </a:prstGeom>
          <a:noFill/>
        </p:spPr>
        <p:txBody>
          <a:bodyPr wrap="square">
            <a:spAutoFit/>
          </a:bodyPr>
          <a:lstStyle/>
          <a:p>
            <a:pPr algn="l"/>
            <a:r>
              <a:rPr lang="fr-FR" sz="2000" b="1" i="0" u="none" strike="noStrike" baseline="0" dirty="0">
                <a:solidFill>
                  <a:srgbClr val="1A4458"/>
                </a:solidFill>
                <a:latin typeface="Roboto-Bold"/>
              </a:rPr>
              <a:t>SI VOUS N’AVEZ PAS DE COMPTE DPC </a:t>
            </a:r>
            <a:endParaRPr lang="fr-FR" sz="2000" b="1" dirty="0">
              <a:solidFill>
                <a:srgbClr val="1A4458"/>
              </a:solidFill>
              <a:latin typeface="Roboto-Bold"/>
              <a:hlinkClick r:id="rId2"/>
            </a:endParaRPr>
          </a:p>
          <a:p>
            <a:pPr algn="l"/>
            <a:r>
              <a:rPr lang="fr-FR" sz="2000" b="1" i="0" u="none" strike="noStrike" baseline="0" dirty="0">
                <a:solidFill>
                  <a:schemeClr val="accent1"/>
                </a:solidFill>
                <a:latin typeface="Roboto-Bold"/>
              </a:rPr>
              <a:t>CLIQUEZ SUR « Créer un compte »</a:t>
            </a:r>
          </a:p>
          <a:p>
            <a:pPr marL="342900" indent="-342900" algn="l">
              <a:buFont typeface="+mj-lt"/>
              <a:buAutoNum type="arabicPeriod"/>
            </a:pPr>
            <a:r>
              <a:rPr lang="fr-FR" sz="1600" b="1" dirty="0">
                <a:solidFill>
                  <a:srgbClr val="1A4458"/>
                </a:solidFill>
                <a:latin typeface="Roboto-Medium"/>
              </a:rPr>
              <a:t>RENSEIGNEZ </a:t>
            </a:r>
            <a:r>
              <a:rPr lang="fr-FR" sz="1400" dirty="0">
                <a:solidFill>
                  <a:srgbClr val="1A4458"/>
                </a:solidFill>
                <a:latin typeface="Roboto-Medium"/>
              </a:rPr>
              <a:t>vos informations personnelles &gt; étape suivante </a:t>
            </a:r>
            <a:endParaRPr lang="fr-FR" sz="1600" dirty="0">
              <a:solidFill>
                <a:srgbClr val="1A4458"/>
              </a:solidFill>
              <a:latin typeface="Roboto-Medium"/>
            </a:endParaRPr>
          </a:p>
          <a:p>
            <a:pPr marL="342900" indent="-342900" algn="l">
              <a:buFont typeface="+mj-lt"/>
              <a:buAutoNum type="arabicPeriod"/>
            </a:pPr>
            <a:r>
              <a:rPr lang="fr-FR" sz="1600" b="1" dirty="0">
                <a:solidFill>
                  <a:srgbClr val="1A4458"/>
                </a:solidFill>
                <a:latin typeface="Roboto-Medium"/>
              </a:rPr>
              <a:t>ASSUREZ-VOUS</a:t>
            </a:r>
            <a:r>
              <a:rPr lang="fr-FR" sz="1600" dirty="0">
                <a:solidFill>
                  <a:srgbClr val="1A4458"/>
                </a:solidFill>
                <a:latin typeface="Roboto-Medium"/>
              </a:rPr>
              <a:t> </a:t>
            </a:r>
            <a:r>
              <a:rPr lang="fr-FR" sz="1400" dirty="0">
                <a:solidFill>
                  <a:srgbClr val="1A4458"/>
                </a:solidFill>
                <a:latin typeface="Roboto-Medium"/>
              </a:rPr>
              <a:t>que les données qui s’affichent (fournies par l’ANS) correspondent à votre activité professionnelle </a:t>
            </a:r>
            <a:endParaRPr lang="fr-FR" sz="1600" dirty="0">
              <a:solidFill>
                <a:srgbClr val="1A4458"/>
              </a:solidFill>
              <a:latin typeface="Roboto-Medium"/>
            </a:endParaRPr>
          </a:p>
          <a:p>
            <a:pPr marL="342900" indent="-342900" algn="l">
              <a:buFont typeface="+mj-lt"/>
              <a:buAutoNum type="arabicPeriod"/>
            </a:pPr>
            <a:r>
              <a:rPr lang="fr-FR" sz="1600" b="1" dirty="0">
                <a:solidFill>
                  <a:srgbClr val="1A4458"/>
                </a:solidFill>
                <a:latin typeface="Roboto-Medium"/>
              </a:rPr>
              <a:t>CR</a:t>
            </a:r>
            <a:r>
              <a:rPr lang="fr-FR" sz="1600" b="1" i="0" u="none" strike="noStrike" baseline="0" dirty="0">
                <a:solidFill>
                  <a:srgbClr val="1A4458"/>
                </a:solidFill>
                <a:latin typeface="Roboto-Bold"/>
              </a:rPr>
              <a:t>É</a:t>
            </a:r>
            <a:r>
              <a:rPr lang="fr-FR" sz="1600" b="1" dirty="0">
                <a:solidFill>
                  <a:srgbClr val="1A4458"/>
                </a:solidFill>
                <a:latin typeface="Roboto-Medium"/>
              </a:rPr>
              <a:t>EZ</a:t>
            </a:r>
            <a:r>
              <a:rPr lang="fr-FR" sz="1600" dirty="0">
                <a:solidFill>
                  <a:srgbClr val="1A4458"/>
                </a:solidFill>
                <a:latin typeface="Roboto-Medium"/>
              </a:rPr>
              <a:t> </a:t>
            </a:r>
            <a:r>
              <a:rPr lang="fr-FR" sz="1400" dirty="0">
                <a:solidFill>
                  <a:srgbClr val="1A4458"/>
                </a:solidFill>
                <a:latin typeface="Roboto-Medium"/>
              </a:rPr>
              <a:t>votre profil de connexion : email + mot de passe</a:t>
            </a:r>
            <a:br>
              <a:rPr lang="fr-FR" sz="1600" dirty="0">
                <a:solidFill>
                  <a:srgbClr val="1A4458"/>
                </a:solidFill>
                <a:latin typeface="Roboto-Medium"/>
              </a:rPr>
            </a:br>
            <a:r>
              <a:rPr lang="fr-FR" sz="1200" dirty="0">
                <a:solidFill>
                  <a:srgbClr val="1A4458"/>
                </a:solidFill>
                <a:latin typeface="Roboto-Medium"/>
              </a:rPr>
              <a:t>NB : cochez bien la case pour autoriser l’ANDPC à communiquer la synthèse </a:t>
            </a:r>
            <a:br>
              <a:rPr lang="fr-FR" sz="1200" dirty="0">
                <a:solidFill>
                  <a:srgbClr val="1A4458"/>
                </a:solidFill>
                <a:latin typeface="Roboto-Medium"/>
              </a:rPr>
            </a:br>
            <a:r>
              <a:rPr lang="fr-FR" sz="1200" dirty="0">
                <a:solidFill>
                  <a:srgbClr val="1A4458"/>
                </a:solidFill>
                <a:latin typeface="Roboto-Medium"/>
              </a:rPr>
              <a:t>de votre activité triennale DPC à l’Ordre</a:t>
            </a:r>
            <a:r>
              <a:rPr lang="fr-FR" sz="1400" dirty="0">
                <a:solidFill>
                  <a:srgbClr val="1A4458"/>
                </a:solidFill>
                <a:latin typeface="Roboto-Medium"/>
              </a:rPr>
              <a:t>.</a:t>
            </a:r>
            <a:endParaRPr lang="fr-FR" sz="1600" dirty="0">
              <a:solidFill>
                <a:srgbClr val="1A4458"/>
              </a:solidFill>
              <a:latin typeface="Roboto-Medium"/>
            </a:endParaRPr>
          </a:p>
        </p:txBody>
      </p:sp>
      <p:cxnSp>
        <p:nvCxnSpPr>
          <p:cNvPr id="21" name="Connecteur droit avec flèche 20">
            <a:extLst>
              <a:ext uri="{FF2B5EF4-FFF2-40B4-BE49-F238E27FC236}">
                <a16:creationId xmlns:a16="http://schemas.microsoft.com/office/drawing/2014/main" id="{009B16B8-C309-9FAA-9B79-6AC99B2D849E}"/>
              </a:ext>
            </a:extLst>
          </p:cNvPr>
          <p:cNvCxnSpPr>
            <a:cxnSpLocks/>
          </p:cNvCxnSpPr>
          <p:nvPr/>
        </p:nvCxnSpPr>
        <p:spPr>
          <a:xfrm>
            <a:off x="6779948" y="2808516"/>
            <a:ext cx="1026850"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pic>
        <p:nvPicPr>
          <p:cNvPr id="29" name="Image 28">
            <a:extLst>
              <a:ext uri="{FF2B5EF4-FFF2-40B4-BE49-F238E27FC236}">
                <a16:creationId xmlns:a16="http://schemas.microsoft.com/office/drawing/2014/main" id="{A5F335BB-8DE5-5D34-6255-1E20B6D6DB2B}"/>
              </a:ext>
            </a:extLst>
          </p:cNvPr>
          <p:cNvPicPr>
            <a:picLocks noChangeAspect="1"/>
          </p:cNvPicPr>
          <p:nvPr/>
        </p:nvPicPr>
        <p:blipFill>
          <a:blip r:embed="rId4"/>
          <a:stretch>
            <a:fillRect/>
          </a:stretch>
        </p:blipFill>
        <p:spPr>
          <a:xfrm>
            <a:off x="7137328" y="5963371"/>
            <a:ext cx="4669972" cy="336010"/>
          </a:xfrm>
          <a:prstGeom prst="rect">
            <a:avLst/>
          </a:prstGeom>
          <a:effectLst>
            <a:outerShdw blurRad="63500" sx="102000" sy="102000" algn="ctr" rotWithShape="0">
              <a:prstClr val="black">
                <a:alpha val="40000"/>
              </a:prstClr>
            </a:outerShdw>
          </a:effectLst>
        </p:spPr>
      </p:pic>
      <p:cxnSp>
        <p:nvCxnSpPr>
          <p:cNvPr id="31" name="Connecteur droit avec flèche 30">
            <a:extLst>
              <a:ext uri="{FF2B5EF4-FFF2-40B4-BE49-F238E27FC236}">
                <a16:creationId xmlns:a16="http://schemas.microsoft.com/office/drawing/2014/main" id="{7A58809B-D78E-D016-9219-D03F5094C069}"/>
              </a:ext>
            </a:extLst>
          </p:cNvPr>
          <p:cNvCxnSpPr>
            <a:cxnSpLocks/>
          </p:cNvCxnSpPr>
          <p:nvPr/>
        </p:nvCxnSpPr>
        <p:spPr>
          <a:xfrm>
            <a:off x="6770917" y="6133363"/>
            <a:ext cx="409955"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8" name="Connecteur droit avec flèche 37">
            <a:extLst>
              <a:ext uri="{FF2B5EF4-FFF2-40B4-BE49-F238E27FC236}">
                <a16:creationId xmlns:a16="http://schemas.microsoft.com/office/drawing/2014/main" id="{D1414770-8385-79E8-C86F-D9E283354746}"/>
              </a:ext>
            </a:extLst>
          </p:cNvPr>
          <p:cNvCxnSpPr>
            <a:cxnSpLocks/>
          </p:cNvCxnSpPr>
          <p:nvPr/>
        </p:nvCxnSpPr>
        <p:spPr>
          <a:xfrm>
            <a:off x="6689216" y="4633662"/>
            <a:ext cx="1208314"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9" name="Connecteur droit avec flèche 48">
            <a:extLst>
              <a:ext uri="{FF2B5EF4-FFF2-40B4-BE49-F238E27FC236}">
                <a16:creationId xmlns:a16="http://schemas.microsoft.com/office/drawing/2014/main" id="{C05C0510-2F51-24A1-A5F4-F661864F2C2C}"/>
              </a:ext>
            </a:extLst>
          </p:cNvPr>
          <p:cNvCxnSpPr>
            <a:cxnSpLocks/>
          </p:cNvCxnSpPr>
          <p:nvPr/>
        </p:nvCxnSpPr>
        <p:spPr>
          <a:xfrm>
            <a:off x="6779948" y="2808516"/>
            <a:ext cx="1090423" cy="60960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53" name="ZoneTexte 52">
            <a:extLst>
              <a:ext uri="{FF2B5EF4-FFF2-40B4-BE49-F238E27FC236}">
                <a16:creationId xmlns:a16="http://schemas.microsoft.com/office/drawing/2014/main" id="{486CF345-49EC-D1C8-CC50-E1186F570245}"/>
              </a:ext>
            </a:extLst>
          </p:cNvPr>
          <p:cNvSpPr txBox="1"/>
          <p:nvPr/>
        </p:nvSpPr>
        <p:spPr>
          <a:xfrm>
            <a:off x="304892" y="2223384"/>
            <a:ext cx="424543" cy="400110"/>
          </a:xfrm>
          <a:prstGeom prst="rect">
            <a:avLst/>
          </a:prstGeom>
          <a:noFill/>
        </p:spPr>
        <p:txBody>
          <a:bodyPr wrap="square" rtlCol="0">
            <a:spAutoFit/>
          </a:bodyPr>
          <a:lstStyle/>
          <a:p>
            <a:r>
              <a:rPr lang="fr-FR" sz="2000" b="1" dirty="0">
                <a:solidFill>
                  <a:srgbClr val="1A4458"/>
                </a:solidFill>
                <a:latin typeface="Roboto-Medium"/>
              </a:rPr>
              <a:t>1</a:t>
            </a:r>
          </a:p>
        </p:txBody>
      </p:sp>
      <p:cxnSp>
        <p:nvCxnSpPr>
          <p:cNvPr id="55" name="Connecteur droit 54">
            <a:extLst>
              <a:ext uri="{FF2B5EF4-FFF2-40B4-BE49-F238E27FC236}">
                <a16:creationId xmlns:a16="http://schemas.microsoft.com/office/drawing/2014/main" id="{950AF5BE-91F8-26E9-CD9B-DDA3B2DD5C99}"/>
              </a:ext>
            </a:extLst>
          </p:cNvPr>
          <p:cNvCxnSpPr>
            <a:cxnSpLocks/>
          </p:cNvCxnSpPr>
          <p:nvPr/>
        </p:nvCxnSpPr>
        <p:spPr>
          <a:xfrm>
            <a:off x="462734" y="2731959"/>
            <a:ext cx="0" cy="3534764"/>
          </a:xfrm>
          <a:prstGeom prst="line">
            <a:avLst/>
          </a:prstGeom>
          <a:ln w="34925">
            <a:solidFill>
              <a:srgbClr val="00B0F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8085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17A5844F-2943-AC71-F8AA-712318520ED3}"/>
              </a:ext>
            </a:extLst>
          </p:cNvPr>
          <p:cNvPicPr>
            <a:picLocks noChangeAspect="1"/>
          </p:cNvPicPr>
          <p:nvPr/>
        </p:nvPicPr>
        <p:blipFill>
          <a:blip r:embed="rId2"/>
          <a:stretch>
            <a:fillRect/>
          </a:stretch>
        </p:blipFill>
        <p:spPr>
          <a:xfrm>
            <a:off x="7698920" y="2292298"/>
            <a:ext cx="4191000" cy="1959857"/>
          </a:xfrm>
          <a:prstGeom prst="rect">
            <a:avLst/>
          </a:prstGeom>
          <a:effectLst>
            <a:outerShdw blurRad="63500" sx="102000" sy="102000" algn="ctr" rotWithShape="0">
              <a:prstClr val="black">
                <a:alpha val="40000"/>
              </a:prstClr>
            </a:outerShdw>
          </a:effectLst>
        </p:spPr>
      </p:pic>
      <p:sp>
        <p:nvSpPr>
          <p:cNvPr id="9" name="Rectangle 8">
            <a:extLst>
              <a:ext uri="{FF2B5EF4-FFF2-40B4-BE49-F238E27FC236}">
                <a16:creationId xmlns:a16="http://schemas.microsoft.com/office/drawing/2014/main" id="{DDD20F7E-C638-EFBE-42DB-518371D84AF4}"/>
              </a:ext>
            </a:extLst>
          </p:cNvPr>
          <p:cNvSpPr/>
          <p:nvPr/>
        </p:nvSpPr>
        <p:spPr>
          <a:xfrm>
            <a:off x="7562848" y="2857929"/>
            <a:ext cx="4463143" cy="21238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ZoneTexte 21">
            <a:extLst>
              <a:ext uri="{FF2B5EF4-FFF2-40B4-BE49-F238E27FC236}">
                <a16:creationId xmlns:a16="http://schemas.microsoft.com/office/drawing/2014/main" id="{0EEEB4F9-AD9A-0A93-A155-BC88F01AEEEC}"/>
              </a:ext>
            </a:extLst>
          </p:cNvPr>
          <p:cNvSpPr txBox="1"/>
          <p:nvPr/>
        </p:nvSpPr>
        <p:spPr>
          <a:xfrm>
            <a:off x="337550" y="1885924"/>
            <a:ext cx="424543" cy="400110"/>
          </a:xfrm>
          <a:prstGeom prst="rect">
            <a:avLst/>
          </a:prstGeom>
          <a:noFill/>
        </p:spPr>
        <p:txBody>
          <a:bodyPr wrap="square" rtlCol="0">
            <a:spAutoFit/>
          </a:bodyPr>
          <a:lstStyle/>
          <a:p>
            <a:r>
              <a:rPr lang="fr-FR" sz="2000" b="1" dirty="0">
                <a:solidFill>
                  <a:srgbClr val="1A4458"/>
                </a:solidFill>
                <a:latin typeface="Roboto-Medium"/>
              </a:rPr>
              <a:t>2</a:t>
            </a:r>
          </a:p>
        </p:txBody>
      </p:sp>
      <p:cxnSp>
        <p:nvCxnSpPr>
          <p:cNvPr id="23" name="Connecteur droit 22">
            <a:extLst>
              <a:ext uri="{FF2B5EF4-FFF2-40B4-BE49-F238E27FC236}">
                <a16:creationId xmlns:a16="http://schemas.microsoft.com/office/drawing/2014/main" id="{1362B204-ADDD-F7EB-0A8C-64C5283397FD}"/>
              </a:ext>
            </a:extLst>
          </p:cNvPr>
          <p:cNvCxnSpPr>
            <a:cxnSpLocks/>
          </p:cNvCxnSpPr>
          <p:nvPr/>
        </p:nvCxnSpPr>
        <p:spPr>
          <a:xfrm>
            <a:off x="484506" y="2361842"/>
            <a:ext cx="10886" cy="2306914"/>
          </a:xfrm>
          <a:prstGeom prst="line">
            <a:avLst/>
          </a:prstGeom>
          <a:ln w="34925">
            <a:solidFill>
              <a:srgbClr val="00B0F0"/>
            </a:solidFill>
            <a:prstDash val="sysDot"/>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a16="http://schemas.microsoft.com/office/drawing/2014/main" id="{66B9719A-7F13-FAEA-6390-B8B3DB8F6EA8}"/>
              </a:ext>
            </a:extLst>
          </p:cNvPr>
          <p:cNvSpPr txBox="1"/>
          <p:nvPr/>
        </p:nvSpPr>
        <p:spPr>
          <a:xfrm>
            <a:off x="11301273" y="6386466"/>
            <a:ext cx="506027" cy="307777"/>
          </a:xfrm>
          <a:prstGeom prst="rect">
            <a:avLst/>
          </a:prstGeom>
          <a:noFill/>
        </p:spPr>
        <p:txBody>
          <a:bodyPr wrap="square" rtlCol="0">
            <a:spAutoFit/>
          </a:bodyPr>
          <a:lstStyle/>
          <a:p>
            <a:pPr algn="ctr"/>
            <a:r>
              <a:rPr lang="fr-FR" sz="1400" b="1" dirty="0">
                <a:latin typeface="Arial" panose="020B0604020202020204" pitchFamily="34" charset="0"/>
                <a:cs typeface="Arial" panose="020B0604020202020204" pitchFamily="34" charset="0"/>
              </a:rPr>
              <a:t>3/7</a:t>
            </a:r>
          </a:p>
        </p:txBody>
      </p:sp>
      <p:sp>
        <p:nvSpPr>
          <p:cNvPr id="3" name="ZoneTexte 2">
            <a:extLst>
              <a:ext uri="{FF2B5EF4-FFF2-40B4-BE49-F238E27FC236}">
                <a16:creationId xmlns:a16="http://schemas.microsoft.com/office/drawing/2014/main" id="{A3F48B78-3587-F2A2-F70F-B2A1EE61FD27}"/>
              </a:ext>
            </a:extLst>
          </p:cNvPr>
          <p:cNvSpPr txBox="1"/>
          <p:nvPr/>
        </p:nvSpPr>
        <p:spPr>
          <a:xfrm>
            <a:off x="729435" y="1886006"/>
            <a:ext cx="6255491" cy="2585323"/>
          </a:xfrm>
          <a:prstGeom prst="rect">
            <a:avLst/>
          </a:prstGeom>
          <a:noFill/>
        </p:spPr>
        <p:txBody>
          <a:bodyPr wrap="square">
            <a:spAutoFit/>
          </a:bodyPr>
          <a:lstStyle/>
          <a:p>
            <a:pPr algn="l"/>
            <a:r>
              <a:rPr lang="fr-FR" sz="2000" b="1" i="0" u="none" strike="noStrike" baseline="0" dirty="0">
                <a:solidFill>
                  <a:srgbClr val="1A4458"/>
                </a:solidFill>
                <a:latin typeface="Roboto-Medium"/>
              </a:rPr>
              <a:t>INFORMATIONS FINANCI</a:t>
            </a:r>
            <a:r>
              <a:rPr lang="fr-FR" sz="2000" b="1" i="0" dirty="0">
                <a:solidFill>
                  <a:srgbClr val="1A4458"/>
                </a:solidFill>
                <a:effectLst/>
                <a:latin typeface="Roboto-Medium"/>
              </a:rPr>
              <a:t>È</a:t>
            </a:r>
            <a:r>
              <a:rPr lang="fr-FR" sz="2000" b="1" i="0" u="none" strike="noStrike" baseline="0" dirty="0">
                <a:solidFill>
                  <a:srgbClr val="1A4458"/>
                </a:solidFill>
                <a:latin typeface="Roboto-Medium"/>
              </a:rPr>
              <a:t>RES : </a:t>
            </a:r>
            <a:endParaRPr lang="fr-FR" sz="2000" b="1" dirty="0">
              <a:solidFill>
                <a:srgbClr val="1A4458"/>
              </a:solidFill>
              <a:latin typeface="Roboto-Medium"/>
              <a:hlinkClick r:id="rId3"/>
            </a:endParaRPr>
          </a:p>
          <a:p>
            <a:pPr algn="l"/>
            <a:r>
              <a:rPr lang="fr-FR" sz="2000" b="1" dirty="0">
                <a:solidFill>
                  <a:schemeClr val="accent1"/>
                </a:solidFill>
                <a:latin typeface="Roboto-Bold"/>
              </a:rPr>
              <a:t>ASSUREZ-VOUS DE BIEN RENSEIGNER VOTRE RIB </a:t>
            </a:r>
            <a:r>
              <a:rPr lang="fr-FR" b="1" i="0" u="none" strike="noStrike" baseline="0" dirty="0">
                <a:solidFill>
                  <a:srgbClr val="1A4458"/>
                </a:solidFill>
                <a:latin typeface="Roboto-Bold"/>
              </a:rPr>
              <a:t>ET </a:t>
            </a:r>
            <a:r>
              <a:rPr lang="fr-FR" sz="2000" b="1" dirty="0">
                <a:solidFill>
                  <a:schemeClr val="accent1"/>
                </a:solidFill>
                <a:latin typeface="Roboto-Bold"/>
              </a:rPr>
              <a:t>CONFIRMEZ </a:t>
            </a:r>
            <a:r>
              <a:rPr lang="fr-FR" sz="1400" b="0" i="0" u="none" strike="noStrike" baseline="0" dirty="0">
                <a:solidFill>
                  <a:srgbClr val="1A4458"/>
                </a:solidFill>
                <a:latin typeface="Roboto-Medium"/>
              </a:rPr>
              <a:t>votre souhait de bénéficier de la prise en charge des frais pédagogiques et de l’indemnisation de vos formations par </a:t>
            </a:r>
            <a:r>
              <a:rPr lang="fr-FR" sz="1400" dirty="0">
                <a:solidFill>
                  <a:srgbClr val="1A4458"/>
                </a:solidFill>
                <a:latin typeface="Roboto-Medium"/>
              </a:rPr>
              <a:t>l’ANDPC en cochant la 1</a:t>
            </a:r>
            <a:r>
              <a:rPr lang="fr-FR" sz="1400" baseline="30000" dirty="0">
                <a:solidFill>
                  <a:srgbClr val="1A4458"/>
                </a:solidFill>
                <a:latin typeface="Roboto-Medium"/>
              </a:rPr>
              <a:t>ère</a:t>
            </a:r>
            <a:r>
              <a:rPr lang="fr-FR" sz="1400" dirty="0">
                <a:solidFill>
                  <a:srgbClr val="1A4458"/>
                </a:solidFill>
                <a:latin typeface="Roboto-Medium"/>
              </a:rPr>
              <a:t> case;</a:t>
            </a:r>
          </a:p>
          <a:p>
            <a:pPr algn="l"/>
            <a:endParaRPr lang="fr-FR" sz="1800" b="0" i="0" u="none" strike="noStrike" baseline="0" dirty="0">
              <a:solidFill>
                <a:srgbClr val="000000"/>
              </a:solidFill>
              <a:latin typeface="Roboto" panose="02000000000000000000" pitchFamily="2" charset="0"/>
            </a:endParaRPr>
          </a:p>
          <a:p>
            <a:pPr marR="83970" algn="l"/>
            <a:r>
              <a:rPr lang="fr-FR" sz="1400" b="0" i="0" u="none" strike="noStrike" baseline="0" dirty="0">
                <a:solidFill>
                  <a:srgbClr val="1A4457"/>
                </a:solidFill>
                <a:latin typeface="Roboto" panose="02000000000000000000" pitchFamily="2" charset="0"/>
              </a:rPr>
              <a:t>NB : Si vous ne cochez pas la case «Je souhaite bénéficier de la prise en charge des frais pédagogiques et de l’indemnisation de la part de l’Agence Nationale du DPC au titre du suivi des actions de DPC», votre indemnisation ne pourra pas être versée par l’ANDPC et vous aurez un reste à charge</a:t>
            </a:r>
            <a:r>
              <a:rPr lang="fr-FR" sz="1200" b="0" i="0" u="none" strike="noStrike" baseline="0" dirty="0">
                <a:solidFill>
                  <a:srgbClr val="1A4457"/>
                </a:solidFill>
                <a:latin typeface="Roboto" panose="02000000000000000000" pitchFamily="2" charset="0"/>
              </a:rPr>
              <a:t>.</a:t>
            </a:r>
            <a:endParaRPr lang="fr-FR" sz="1050" dirty="0">
              <a:solidFill>
                <a:srgbClr val="1A4458"/>
              </a:solidFill>
              <a:latin typeface="Roboto-Medium"/>
            </a:endParaRPr>
          </a:p>
        </p:txBody>
      </p:sp>
    </p:spTree>
    <p:extLst>
      <p:ext uri="{BB962C8B-B14F-4D97-AF65-F5344CB8AC3E}">
        <p14:creationId xmlns:p14="http://schemas.microsoft.com/office/powerpoint/2010/main" val="936287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82ACDE-C5F9-E8E8-CB2F-A78A071F25FB}"/>
            </a:ext>
          </a:extLst>
        </p:cNvPr>
        <p:cNvGrpSpPr/>
        <p:nvPr/>
      </p:nvGrpSpPr>
      <p:grpSpPr>
        <a:xfrm>
          <a:off x="0" y="0"/>
          <a:ext cx="0" cy="0"/>
          <a:chOff x="0" y="0"/>
          <a:chExt cx="0" cy="0"/>
        </a:xfrm>
      </p:grpSpPr>
      <p:sp>
        <p:nvSpPr>
          <p:cNvPr id="17" name="ZoneTexte 16">
            <a:extLst>
              <a:ext uri="{FF2B5EF4-FFF2-40B4-BE49-F238E27FC236}">
                <a16:creationId xmlns:a16="http://schemas.microsoft.com/office/drawing/2014/main" id="{00FA83AB-B528-219B-3774-72BCAC143F7C}"/>
              </a:ext>
            </a:extLst>
          </p:cNvPr>
          <p:cNvSpPr txBox="1"/>
          <p:nvPr/>
        </p:nvSpPr>
        <p:spPr>
          <a:xfrm>
            <a:off x="907416" y="1654630"/>
            <a:ext cx="6193879" cy="1015663"/>
          </a:xfrm>
          <a:prstGeom prst="rect">
            <a:avLst/>
          </a:prstGeom>
          <a:noFill/>
        </p:spPr>
        <p:txBody>
          <a:bodyPr wrap="square">
            <a:spAutoFit/>
          </a:bodyPr>
          <a:lstStyle/>
          <a:p>
            <a:pPr algn="l"/>
            <a:r>
              <a:rPr lang="fr-FR" sz="2000" b="1" dirty="0">
                <a:solidFill>
                  <a:srgbClr val="1A4458"/>
                </a:solidFill>
                <a:latin typeface="Roboto-Bold"/>
              </a:rPr>
              <a:t>INSCRIPTION DE VOTRE FORMATION</a:t>
            </a:r>
            <a:endParaRPr lang="fr-FR" sz="2000" b="1" dirty="0">
              <a:solidFill>
                <a:srgbClr val="1A4458"/>
              </a:solidFill>
              <a:latin typeface="Roboto-Bold"/>
              <a:hlinkClick r:id="rId2">
                <a:extLst>
                  <a:ext uri="{A12FA001-AC4F-418D-AE19-62706E023703}">
                    <ahyp:hlinkClr xmlns:ahyp="http://schemas.microsoft.com/office/drawing/2018/hyperlinkcolor" val="tx"/>
                  </a:ext>
                </a:extLst>
              </a:hlinkClick>
            </a:endParaRPr>
          </a:p>
          <a:p>
            <a:pPr algn="l"/>
            <a:r>
              <a:rPr lang="fr-FR" sz="2000" b="1" i="0" u="none" strike="noStrike" baseline="0" dirty="0">
                <a:latin typeface="Roboto-Bold"/>
              </a:rPr>
              <a:t>CLIQUEZ </a:t>
            </a:r>
            <a:r>
              <a:rPr lang="fr-FR" sz="2000" i="0" u="none" strike="noStrike" baseline="0" dirty="0">
                <a:latin typeface="Roboto-Bold"/>
              </a:rPr>
              <a:t>sur le bouton </a:t>
            </a:r>
            <a:r>
              <a:rPr lang="fr-FR" sz="2000" b="1" i="0" u="none" strike="noStrike" baseline="0" dirty="0">
                <a:solidFill>
                  <a:schemeClr val="accent1"/>
                </a:solidFill>
                <a:latin typeface="Roboto-Bold"/>
              </a:rPr>
              <a:t>« INSCRIPTION » </a:t>
            </a:r>
            <a:r>
              <a:rPr lang="fr-FR" sz="2000" i="0" u="none" strike="noStrike" baseline="0" dirty="0">
                <a:latin typeface="Roboto-Bold"/>
              </a:rPr>
              <a:t>puis sur</a:t>
            </a:r>
          </a:p>
          <a:p>
            <a:pPr algn="l"/>
            <a:r>
              <a:rPr lang="fr-FR" sz="2000" b="1" i="0" u="none" strike="noStrike" baseline="0" dirty="0">
                <a:solidFill>
                  <a:schemeClr val="accent1"/>
                </a:solidFill>
                <a:latin typeface="Roboto-Bold"/>
              </a:rPr>
              <a:t>« RECHERCHER UNE ACTION / S’INSCRIRE »</a:t>
            </a:r>
          </a:p>
        </p:txBody>
      </p:sp>
      <p:sp>
        <p:nvSpPr>
          <p:cNvPr id="25" name="ZoneTexte 24">
            <a:extLst>
              <a:ext uri="{FF2B5EF4-FFF2-40B4-BE49-F238E27FC236}">
                <a16:creationId xmlns:a16="http://schemas.microsoft.com/office/drawing/2014/main" id="{FE6F5E0F-4B8B-F148-F0CB-7B68C953E7C2}"/>
              </a:ext>
            </a:extLst>
          </p:cNvPr>
          <p:cNvSpPr txBox="1"/>
          <p:nvPr/>
        </p:nvSpPr>
        <p:spPr>
          <a:xfrm>
            <a:off x="515531" y="1644442"/>
            <a:ext cx="424543" cy="400110"/>
          </a:xfrm>
          <a:prstGeom prst="rect">
            <a:avLst/>
          </a:prstGeom>
          <a:noFill/>
        </p:spPr>
        <p:txBody>
          <a:bodyPr wrap="square" rtlCol="0">
            <a:spAutoFit/>
          </a:bodyPr>
          <a:lstStyle/>
          <a:p>
            <a:r>
              <a:rPr lang="fr-FR" sz="2000" b="1" dirty="0">
                <a:solidFill>
                  <a:srgbClr val="1A4458"/>
                </a:solidFill>
                <a:latin typeface="Roboto-Medium"/>
              </a:rPr>
              <a:t>3</a:t>
            </a:r>
          </a:p>
        </p:txBody>
      </p:sp>
      <p:cxnSp>
        <p:nvCxnSpPr>
          <p:cNvPr id="28" name="Connecteur droit 27">
            <a:extLst>
              <a:ext uri="{FF2B5EF4-FFF2-40B4-BE49-F238E27FC236}">
                <a16:creationId xmlns:a16="http://schemas.microsoft.com/office/drawing/2014/main" id="{4C9005EA-D56C-C3C1-90D9-CA97B52C43B3}"/>
              </a:ext>
            </a:extLst>
          </p:cNvPr>
          <p:cNvCxnSpPr>
            <a:cxnSpLocks/>
          </p:cNvCxnSpPr>
          <p:nvPr/>
        </p:nvCxnSpPr>
        <p:spPr>
          <a:xfrm flipH="1">
            <a:off x="662487" y="2032521"/>
            <a:ext cx="3902" cy="760653"/>
          </a:xfrm>
          <a:prstGeom prst="line">
            <a:avLst/>
          </a:prstGeom>
          <a:ln w="34925">
            <a:solidFill>
              <a:srgbClr val="00B0F0"/>
            </a:solidFill>
            <a:prstDash val="sysDot"/>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a16="http://schemas.microsoft.com/office/drawing/2014/main" id="{632C557E-53FB-AA6E-AF96-040BF42B5CFB}"/>
              </a:ext>
            </a:extLst>
          </p:cNvPr>
          <p:cNvSpPr txBox="1"/>
          <p:nvPr/>
        </p:nvSpPr>
        <p:spPr>
          <a:xfrm>
            <a:off x="11301273" y="6386466"/>
            <a:ext cx="506027" cy="307777"/>
          </a:xfrm>
          <a:prstGeom prst="rect">
            <a:avLst/>
          </a:prstGeom>
          <a:noFill/>
        </p:spPr>
        <p:txBody>
          <a:bodyPr wrap="square" rtlCol="0">
            <a:spAutoFit/>
          </a:bodyPr>
          <a:lstStyle/>
          <a:p>
            <a:pPr algn="ctr"/>
            <a:r>
              <a:rPr lang="fr-FR" sz="1400" b="1" dirty="0">
                <a:latin typeface="Arial" panose="020B0604020202020204" pitchFamily="34" charset="0"/>
                <a:cs typeface="Arial" panose="020B0604020202020204" pitchFamily="34" charset="0"/>
              </a:rPr>
              <a:t>4/7</a:t>
            </a:r>
          </a:p>
        </p:txBody>
      </p:sp>
      <p:sp>
        <p:nvSpPr>
          <p:cNvPr id="7" name="ZoneTexte 6">
            <a:extLst>
              <a:ext uri="{FF2B5EF4-FFF2-40B4-BE49-F238E27FC236}">
                <a16:creationId xmlns:a16="http://schemas.microsoft.com/office/drawing/2014/main" id="{7ABD4C81-4753-6C3E-5E77-636C4CC7E799}"/>
              </a:ext>
            </a:extLst>
          </p:cNvPr>
          <p:cNvSpPr txBox="1"/>
          <p:nvPr/>
        </p:nvSpPr>
        <p:spPr>
          <a:xfrm>
            <a:off x="907416" y="4075789"/>
            <a:ext cx="6255491" cy="954107"/>
          </a:xfrm>
          <a:prstGeom prst="rect">
            <a:avLst/>
          </a:prstGeom>
          <a:noFill/>
        </p:spPr>
        <p:txBody>
          <a:bodyPr wrap="square">
            <a:spAutoFit/>
          </a:bodyPr>
          <a:lstStyle/>
          <a:p>
            <a:pPr algn="l"/>
            <a:r>
              <a:rPr lang="fr-FR" sz="2000" b="1" dirty="0">
                <a:solidFill>
                  <a:srgbClr val="1A4458"/>
                </a:solidFill>
                <a:latin typeface="Roboto-Medium"/>
              </a:rPr>
              <a:t>CHOIX DE VOTRE FORMATION</a:t>
            </a:r>
            <a:endParaRPr lang="fr-FR" sz="2000" b="0" i="0" u="none" strike="noStrike" baseline="0" dirty="0">
              <a:solidFill>
                <a:srgbClr val="1A4458"/>
              </a:solidFill>
              <a:latin typeface="Roboto-Medium"/>
            </a:endParaRPr>
          </a:p>
          <a:p>
            <a:pPr algn="l"/>
            <a:r>
              <a:rPr lang="fr-FR" b="1" dirty="0">
                <a:solidFill>
                  <a:srgbClr val="1A4458"/>
                </a:solidFill>
                <a:latin typeface="Roboto-Light"/>
              </a:rPr>
              <a:t>RENSEIGNEZ</a:t>
            </a:r>
            <a:r>
              <a:rPr lang="fr-FR" sz="1400" dirty="0">
                <a:solidFill>
                  <a:srgbClr val="1A4458"/>
                </a:solidFill>
                <a:latin typeface="Roboto-Light"/>
              </a:rPr>
              <a:t> la référence de l’action (</a:t>
            </a:r>
            <a:r>
              <a:rPr lang="fr-FR" sz="1400" dirty="0">
                <a:solidFill>
                  <a:srgbClr val="1A4458"/>
                </a:solidFill>
                <a:highlight>
                  <a:srgbClr val="FFFF00"/>
                </a:highlight>
                <a:latin typeface="Roboto-Light"/>
              </a:rPr>
              <a:t>liste à retrouver page suivante</a:t>
            </a:r>
            <a:r>
              <a:rPr lang="fr-FR" sz="1400" dirty="0">
                <a:solidFill>
                  <a:srgbClr val="1A4458"/>
                </a:solidFill>
                <a:latin typeface="Roboto-Light"/>
              </a:rPr>
              <a:t>), cliquez sur</a:t>
            </a:r>
            <a:r>
              <a:rPr lang="fr-FR" b="1" dirty="0">
                <a:solidFill>
                  <a:srgbClr val="1A4458"/>
                </a:solidFill>
                <a:latin typeface="Roboto-Light"/>
              </a:rPr>
              <a:t> </a:t>
            </a:r>
            <a:r>
              <a:rPr lang="fr-FR" b="1" dirty="0">
                <a:solidFill>
                  <a:srgbClr val="FF4D1C"/>
                </a:solidFill>
                <a:latin typeface="Roboto-Bold"/>
              </a:rPr>
              <a:t>« RECHERCHER »</a:t>
            </a:r>
            <a:endParaRPr lang="fr-FR" sz="1400" dirty="0">
              <a:solidFill>
                <a:srgbClr val="1A4458"/>
              </a:solidFill>
              <a:latin typeface="Roboto-Medium"/>
            </a:endParaRPr>
          </a:p>
        </p:txBody>
      </p:sp>
      <p:sp>
        <p:nvSpPr>
          <p:cNvPr id="8" name="ZoneTexte 7">
            <a:extLst>
              <a:ext uri="{FF2B5EF4-FFF2-40B4-BE49-F238E27FC236}">
                <a16:creationId xmlns:a16="http://schemas.microsoft.com/office/drawing/2014/main" id="{28CA267F-32D4-2FFA-8AFF-ED28BE03DA8F}"/>
              </a:ext>
            </a:extLst>
          </p:cNvPr>
          <p:cNvSpPr txBox="1"/>
          <p:nvPr/>
        </p:nvSpPr>
        <p:spPr>
          <a:xfrm>
            <a:off x="505189" y="4064826"/>
            <a:ext cx="424543" cy="400110"/>
          </a:xfrm>
          <a:prstGeom prst="rect">
            <a:avLst/>
          </a:prstGeom>
          <a:noFill/>
        </p:spPr>
        <p:txBody>
          <a:bodyPr wrap="square" rtlCol="0">
            <a:spAutoFit/>
          </a:bodyPr>
          <a:lstStyle/>
          <a:p>
            <a:r>
              <a:rPr lang="fr-FR" sz="2000" b="1" dirty="0">
                <a:solidFill>
                  <a:srgbClr val="1A4458"/>
                </a:solidFill>
                <a:latin typeface="Roboto-Medium"/>
              </a:rPr>
              <a:t>4</a:t>
            </a:r>
          </a:p>
        </p:txBody>
      </p:sp>
      <p:cxnSp>
        <p:nvCxnSpPr>
          <p:cNvPr id="12" name="Connecteur droit 11">
            <a:extLst>
              <a:ext uri="{FF2B5EF4-FFF2-40B4-BE49-F238E27FC236}">
                <a16:creationId xmlns:a16="http://schemas.microsoft.com/office/drawing/2014/main" id="{6F7CF294-FC85-10E0-4E6D-C4B1F7E6180A}"/>
              </a:ext>
            </a:extLst>
          </p:cNvPr>
          <p:cNvCxnSpPr>
            <a:cxnSpLocks/>
          </p:cNvCxnSpPr>
          <p:nvPr/>
        </p:nvCxnSpPr>
        <p:spPr>
          <a:xfrm flipH="1">
            <a:off x="650512" y="4562515"/>
            <a:ext cx="11975" cy="662627"/>
          </a:xfrm>
          <a:prstGeom prst="line">
            <a:avLst/>
          </a:prstGeom>
          <a:ln w="34925">
            <a:solidFill>
              <a:srgbClr val="00B0F0"/>
            </a:solidFill>
            <a:prstDash val="sysDot"/>
          </a:ln>
        </p:spPr>
        <p:style>
          <a:lnRef idx="1">
            <a:schemeClr val="accent1"/>
          </a:lnRef>
          <a:fillRef idx="0">
            <a:schemeClr val="accent1"/>
          </a:fillRef>
          <a:effectRef idx="0">
            <a:schemeClr val="accent1"/>
          </a:effectRef>
          <a:fontRef idx="minor">
            <a:schemeClr val="tx1"/>
          </a:fontRef>
        </p:style>
      </p:cxnSp>
      <p:pic>
        <p:nvPicPr>
          <p:cNvPr id="6" name="Image 5">
            <a:extLst>
              <a:ext uri="{FF2B5EF4-FFF2-40B4-BE49-F238E27FC236}">
                <a16:creationId xmlns:a16="http://schemas.microsoft.com/office/drawing/2014/main" id="{BE68CC3B-FEC1-A457-6DA7-E0DECC43D8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14608" y="1113871"/>
            <a:ext cx="4647554" cy="475009"/>
          </a:xfrm>
          <a:prstGeom prst="rect">
            <a:avLst/>
          </a:prstGeom>
        </p:spPr>
      </p:pic>
      <p:sp>
        <p:nvSpPr>
          <p:cNvPr id="9" name="Rectangle 8">
            <a:extLst>
              <a:ext uri="{FF2B5EF4-FFF2-40B4-BE49-F238E27FC236}">
                <a16:creationId xmlns:a16="http://schemas.microsoft.com/office/drawing/2014/main" id="{BEED691E-495B-1358-07E8-C0CBCFEC430C}"/>
              </a:ext>
            </a:extLst>
          </p:cNvPr>
          <p:cNvSpPr/>
          <p:nvPr/>
        </p:nvSpPr>
        <p:spPr>
          <a:xfrm>
            <a:off x="9622863" y="1113871"/>
            <a:ext cx="979824" cy="35877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0" name="Image 9" descr="Une image contenant texte, capture d’écran, Police, nombre&#10;&#10;Description générée automatiquement">
            <a:extLst>
              <a:ext uri="{FF2B5EF4-FFF2-40B4-BE49-F238E27FC236}">
                <a16:creationId xmlns:a16="http://schemas.microsoft.com/office/drawing/2014/main" id="{B4AAA8EE-B2C7-25B9-DA9D-CB3D495E268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83859" y="1696089"/>
            <a:ext cx="2509051" cy="2028883"/>
          </a:xfrm>
          <a:prstGeom prst="rect">
            <a:avLst/>
          </a:prstGeom>
        </p:spPr>
      </p:pic>
      <p:sp>
        <p:nvSpPr>
          <p:cNvPr id="13" name="Rectangle 12">
            <a:extLst>
              <a:ext uri="{FF2B5EF4-FFF2-40B4-BE49-F238E27FC236}">
                <a16:creationId xmlns:a16="http://schemas.microsoft.com/office/drawing/2014/main" id="{39F2778C-BB34-C831-D70C-1E8CF6C23699}"/>
              </a:ext>
            </a:extLst>
          </p:cNvPr>
          <p:cNvSpPr/>
          <p:nvPr/>
        </p:nvSpPr>
        <p:spPr>
          <a:xfrm>
            <a:off x="8523405" y="2221139"/>
            <a:ext cx="2727983" cy="38341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5" name="Image 14" descr="Une image contenant texte, capture d’écran, Police, nombre&#10;&#10;Description générée automatiquement">
            <a:extLst>
              <a:ext uri="{FF2B5EF4-FFF2-40B4-BE49-F238E27FC236}">
                <a16:creationId xmlns:a16="http://schemas.microsoft.com/office/drawing/2014/main" id="{4D9ED02C-EF5C-E49D-B194-547D42614EC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57806" y="3936197"/>
            <a:ext cx="2161155" cy="2758046"/>
          </a:xfrm>
          <a:prstGeom prst="rect">
            <a:avLst/>
          </a:prstGeom>
        </p:spPr>
      </p:pic>
      <p:sp>
        <p:nvSpPr>
          <p:cNvPr id="16" name="Rectangle 15">
            <a:extLst>
              <a:ext uri="{FF2B5EF4-FFF2-40B4-BE49-F238E27FC236}">
                <a16:creationId xmlns:a16="http://schemas.microsoft.com/office/drawing/2014/main" id="{6D264E20-4962-B2CF-3C4A-E6EAE2905041}"/>
              </a:ext>
            </a:extLst>
          </p:cNvPr>
          <p:cNvSpPr/>
          <p:nvPr/>
        </p:nvSpPr>
        <p:spPr>
          <a:xfrm>
            <a:off x="8757806" y="4464936"/>
            <a:ext cx="2128296" cy="45284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Rectangle 17">
            <a:extLst>
              <a:ext uri="{FF2B5EF4-FFF2-40B4-BE49-F238E27FC236}">
                <a16:creationId xmlns:a16="http://schemas.microsoft.com/office/drawing/2014/main" id="{A3846F89-7237-28C6-A3DB-1DAA12BA1EDB}"/>
              </a:ext>
            </a:extLst>
          </p:cNvPr>
          <p:cNvSpPr/>
          <p:nvPr/>
        </p:nvSpPr>
        <p:spPr>
          <a:xfrm>
            <a:off x="9059136" y="6386466"/>
            <a:ext cx="1525636" cy="38341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202296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ZoneTexte 12">
            <a:extLst>
              <a:ext uri="{FF2B5EF4-FFF2-40B4-BE49-F238E27FC236}">
                <a16:creationId xmlns:a16="http://schemas.microsoft.com/office/drawing/2014/main" id="{D27C0C50-2F50-51BC-6A4D-6CD3BACD44DE}"/>
              </a:ext>
            </a:extLst>
          </p:cNvPr>
          <p:cNvSpPr txBox="1"/>
          <p:nvPr/>
        </p:nvSpPr>
        <p:spPr>
          <a:xfrm>
            <a:off x="337550" y="390661"/>
            <a:ext cx="8991508" cy="646331"/>
          </a:xfrm>
          <a:prstGeom prst="rect">
            <a:avLst/>
          </a:prstGeom>
          <a:solidFill>
            <a:schemeClr val="bg1"/>
          </a:solidFill>
          <a:ln w="28575">
            <a:solidFill>
              <a:schemeClr val="accent1"/>
            </a:solidFill>
            <a:prstDash val="solid"/>
          </a:ln>
        </p:spPr>
        <p:txBody>
          <a:bodyPr wrap="square">
            <a:spAutoFit/>
          </a:bodyPr>
          <a:lstStyle/>
          <a:p>
            <a:pPr algn="l"/>
            <a:r>
              <a:rPr lang="fr-FR" sz="2000" b="1" i="0" u="none" strike="noStrike" baseline="0" dirty="0">
                <a:solidFill>
                  <a:srgbClr val="1A4458"/>
                </a:solidFill>
                <a:latin typeface="Roboto-Bold"/>
              </a:rPr>
              <a:t>RÉFÉRENCE DE VOTRE ACTION : </a:t>
            </a:r>
            <a:endParaRPr lang="fr-FR" sz="2000" b="1" dirty="0">
              <a:solidFill>
                <a:srgbClr val="1A4458"/>
              </a:solidFill>
              <a:latin typeface="Roboto-Bold"/>
              <a:hlinkClick r:id="rId2"/>
            </a:endParaRPr>
          </a:p>
          <a:p>
            <a:pPr algn="l"/>
            <a:r>
              <a:rPr lang="fr-FR" sz="1600" b="1" i="0" u="none" strike="noStrike" baseline="0" dirty="0">
                <a:solidFill>
                  <a:schemeClr val="accent1"/>
                </a:solidFill>
                <a:latin typeface="Roboto-Bold"/>
              </a:rPr>
              <a:t>RENSEIGNEZ LE </a:t>
            </a:r>
            <a:r>
              <a:rPr lang="fr-FR" sz="1600" b="1" dirty="0">
                <a:solidFill>
                  <a:schemeClr val="accent1"/>
                </a:solidFill>
                <a:latin typeface="Roboto-Bold"/>
              </a:rPr>
              <a:t>NUMÉRO</a:t>
            </a:r>
            <a:r>
              <a:rPr lang="fr-FR" sz="1600" b="1" i="0" u="none" strike="noStrike" baseline="0" dirty="0">
                <a:solidFill>
                  <a:schemeClr val="accent1"/>
                </a:solidFill>
                <a:latin typeface="Roboto-Bold"/>
              </a:rPr>
              <a:t> CORRESPONDANT À VOTRE FORMATION puis cliquer sur « Valider »</a:t>
            </a:r>
            <a:endParaRPr lang="fr-FR" sz="1600" b="1" dirty="0">
              <a:solidFill>
                <a:schemeClr val="accent1"/>
              </a:solidFill>
              <a:latin typeface="Roboto-Bold"/>
            </a:endParaRPr>
          </a:p>
        </p:txBody>
      </p:sp>
      <p:sp>
        <p:nvSpPr>
          <p:cNvPr id="33" name="ZoneTexte 32">
            <a:extLst>
              <a:ext uri="{FF2B5EF4-FFF2-40B4-BE49-F238E27FC236}">
                <a16:creationId xmlns:a16="http://schemas.microsoft.com/office/drawing/2014/main" id="{FED2AF6A-A1E7-BB1E-927C-E49EDA4C837B}"/>
              </a:ext>
            </a:extLst>
          </p:cNvPr>
          <p:cNvSpPr txBox="1"/>
          <p:nvPr/>
        </p:nvSpPr>
        <p:spPr>
          <a:xfrm>
            <a:off x="337550" y="1360690"/>
            <a:ext cx="424543" cy="400110"/>
          </a:xfrm>
          <a:prstGeom prst="rect">
            <a:avLst/>
          </a:prstGeom>
          <a:noFill/>
        </p:spPr>
        <p:txBody>
          <a:bodyPr wrap="square" rtlCol="0">
            <a:spAutoFit/>
          </a:bodyPr>
          <a:lstStyle/>
          <a:p>
            <a:r>
              <a:rPr lang="fr-FR" sz="2000" b="1" dirty="0">
                <a:solidFill>
                  <a:srgbClr val="1A4458"/>
                </a:solidFill>
                <a:latin typeface="Roboto-Medium"/>
              </a:rPr>
              <a:t>5</a:t>
            </a:r>
          </a:p>
        </p:txBody>
      </p:sp>
      <p:cxnSp>
        <p:nvCxnSpPr>
          <p:cNvPr id="34" name="Connecteur droit 33">
            <a:extLst>
              <a:ext uri="{FF2B5EF4-FFF2-40B4-BE49-F238E27FC236}">
                <a16:creationId xmlns:a16="http://schemas.microsoft.com/office/drawing/2014/main" id="{8EC015C9-6AE4-49D6-76AE-DC0956A10C90}"/>
              </a:ext>
            </a:extLst>
          </p:cNvPr>
          <p:cNvCxnSpPr>
            <a:cxnSpLocks/>
          </p:cNvCxnSpPr>
          <p:nvPr/>
        </p:nvCxnSpPr>
        <p:spPr>
          <a:xfrm>
            <a:off x="484506" y="1851660"/>
            <a:ext cx="0" cy="4750865"/>
          </a:xfrm>
          <a:prstGeom prst="line">
            <a:avLst/>
          </a:prstGeom>
          <a:ln w="34925">
            <a:solidFill>
              <a:srgbClr val="00B0F0"/>
            </a:solidFill>
            <a:prstDash val="sysDot"/>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a16="http://schemas.microsoft.com/office/drawing/2014/main" id="{C547DFF1-5ED7-1BFC-B80C-3C60DC3D301E}"/>
              </a:ext>
            </a:extLst>
          </p:cNvPr>
          <p:cNvSpPr txBox="1"/>
          <p:nvPr/>
        </p:nvSpPr>
        <p:spPr>
          <a:xfrm>
            <a:off x="11301273" y="6386466"/>
            <a:ext cx="506027" cy="307777"/>
          </a:xfrm>
          <a:prstGeom prst="rect">
            <a:avLst/>
          </a:prstGeom>
          <a:noFill/>
        </p:spPr>
        <p:txBody>
          <a:bodyPr wrap="square" rtlCol="0">
            <a:spAutoFit/>
          </a:bodyPr>
          <a:lstStyle/>
          <a:p>
            <a:pPr algn="ctr"/>
            <a:r>
              <a:rPr lang="fr-FR" sz="1400" b="1" dirty="0">
                <a:latin typeface="Arial" panose="020B0604020202020204" pitchFamily="34" charset="0"/>
                <a:cs typeface="Arial" panose="020B0604020202020204" pitchFamily="34" charset="0"/>
              </a:rPr>
              <a:t>5/7</a:t>
            </a:r>
          </a:p>
        </p:txBody>
      </p:sp>
      <p:pic>
        <p:nvPicPr>
          <p:cNvPr id="5" name="Image 4">
            <a:extLst>
              <a:ext uri="{FF2B5EF4-FFF2-40B4-BE49-F238E27FC236}">
                <a16:creationId xmlns:a16="http://schemas.microsoft.com/office/drawing/2014/main" id="{82C7F72A-18CD-8D44-461D-96A41BEC410D}"/>
              </a:ext>
            </a:extLst>
          </p:cNvPr>
          <p:cNvPicPr>
            <a:picLocks noChangeAspect="1"/>
          </p:cNvPicPr>
          <p:nvPr/>
        </p:nvPicPr>
        <p:blipFill>
          <a:blip r:embed="rId3"/>
          <a:srcRect l="4049"/>
          <a:stretch/>
        </p:blipFill>
        <p:spPr>
          <a:xfrm>
            <a:off x="1267778" y="1406721"/>
            <a:ext cx="8991508" cy="5287522"/>
          </a:xfrm>
          <a:prstGeom prst="rect">
            <a:avLst/>
          </a:prstGeom>
        </p:spPr>
      </p:pic>
    </p:spTree>
    <p:extLst>
      <p:ext uri="{BB962C8B-B14F-4D97-AF65-F5344CB8AC3E}">
        <p14:creationId xmlns:p14="http://schemas.microsoft.com/office/powerpoint/2010/main" val="4087184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ZoneTexte 12">
            <a:extLst>
              <a:ext uri="{FF2B5EF4-FFF2-40B4-BE49-F238E27FC236}">
                <a16:creationId xmlns:a16="http://schemas.microsoft.com/office/drawing/2014/main" id="{D27C0C50-2F50-51BC-6A4D-6CD3BACD44DE}"/>
              </a:ext>
            </a:extLst>
          </p:cNvPr>
          <p:cNvSpPr txBox="1"/>
          <p:nvPr/>
        </p:nvSpPr>
        <p:spPr>
          <a:xfrm>
            <a:off x="729435" y="1494119"/>
            <a:ext cx="6255491" cy="1877437"/>
          </a:xfrm>
          <a:prstGeom prst="rect">
            <a:avLst/>
          </a:prstGeom>
          <a:noFill/>
        </p:spPr>
        <p:txBody>
          <a:bodyPr wrap="square">
            <a:spAutoFit/>
          </a:bodyPr>
          <a:lstStyle/>
          <a:p>
            <a:pPr algn="l"/>
            <a:r>
              <a:rPr lang="fr-FR" sz="2000" b="1" dirty="0">
                <a:solidFill>
                  <a:srgbClr val="1A4458"/>
                </a:solidFill>
                <a:latin typeface="Roboto-Medium"/>
              </a:rPr>
              <a:t>CHOIX DE VOTRE SESSION</a:t>
            </a:r>
            <a:endParaRPr lang="fr-FR" sz="2000" b="0" i="0" u="none" strike="noStrike" baseline="0" dirty="0">
              <a:solidFill>
                <a:srgbClr val="1A4458"/>
              </a:solidFill>
              <a:latin typeface="Roboto-Medium"/>
            </a:endParaRPr>
          </a:p>
          <a:p>
            <a:pPr algn="l"/>
            <a:r>
              <a:rPr lang="fr-FR" sz="1400" b="0" i="0" u="none" strike="noStrike" baseline="0" dirty="0">
                <a:solidFill>
                  <a:srgbClr val="1A4458"/>
                </a:solidFill>
                <a:latin typeface="Roboto-Light"/>
              </a:rPr>
              <a:t>Vous accédez ainsi à la synthèse de la « fiche d’action » de la formation.</a:t>
            </a:r>
          </a:p>
          <a:p>
            <a:pPr algn="l"/>
            <a:r>
              <a:rPr lang="fr-FR" sz="1800" b="1" i="0" u="none" strike="noStrike" baseline="0" dirty="0">
                <a:solidFill>
                  <a:srgbClr val="1A4458"/>
                </a:solidFill>
                <a:latin typeface="Roboto-Bold"/>
              </a:rPr>
              <a:t>CLIQUEZ</a:t>
            </a:r>
            <a:r>
              <a:rPr lang="fr-FR" sz="1400" dirty="0">
                <a:solidFill>
                  <a:srgbClr val="1A4458"/>
                </a:solidFill>
                <a:latin typeface="Roboto-Light"/>
              </a:rPr>
              <a:t> sur </a:t>
            </a:r>
            <a:r>
              <a:rPr lang="fr-FR" b="1" dirty="0">
                <a:solidFill>
                  <a:srgbClr val="FF4D1C"/>
                </a:solidFill>
                <a:latin typeface="Roboto-Bold"/>
              </a:rPr>
              <a:t>« DÉTAIL » </a:t>
            </a:r>
            <a:r>
              <a:rPr lang="fr-FR" sz="1400" dirty="0">
                <a:solidFill>
                  <a:srgbClr val="1A4458"/>
                </a:solidFill>
                <a:latin typeface="Roboto-Light"/>
              </a:rPr>
              <a:t>puis sur </a:t>
            </a:r>
            <a:r>
              <a:rPr lang="fr-FR" b="1" dirty="0">
                <a:solidFill>
                  <a:srgbClr val="FF4D1C"/>
                </a:solidFill>
                <a:latin typeface="Roboto-Bold"/>
              </a:rPr>
              <a:t>« LISTE SESSION »</a:t>
            </a:r>
          </a:p>
          <a:p>
            <a:pPr algn="l"/>
            <a:endParaRPr lang="fr-FR" sz="2400" b="1" dirty="0">
              <a:solidFill>
                <a:srgbClr val="FF4D1C"/>
              </a:solidFill>
              <a:latin typeface="Roboto-Bold"/>
            </a:endParaRPr>
          </a:p>
          <a:p>
            <a:pPr algn="l"/>
            <a:r>
              <a:rPr lang="fr-FR" b="1" dirty="0">
                <a:solidFill>
                  <a:srgbClr val="1A4458"/>
                </a:solidFill>
                <a:latin typeface="Roboto-Light"/>
              </a:rPr>
              <a:t>DESCENDEZ </a:t>
            </a:r>
            <a:r>
              <a:rPr lang="fr-FR" sz="1400" dirty="0">
                <a:solidFill>
                  <a:srgbClr val="1A4458"/>
                </a:solidFill>
                <a:latin typeface="Roboto-Light"/>
              </a:rPr>
              <a:t>pour choisir votre session et </a:t>
            </a:r>
            <a:r>
              <a:rPr lang="fr-FR" sz="1800" b="1" i="0" u="none" strike="noStrike" baseline="0" dirty="0">
                <a:solidFill>
                  <a:srgbClr val="1A4458"/>
                </a:solidFill>
                <a:latin typeface="Roboto-Bold"/>
              </a:rPr>
              <a:t>CLIQUEZ </a:t>
            </a:r>
            <a:r>
              <a:rPr lang="fr-FR" sz="1400" b="0" i="0" u="none" strike="noStrike" baseline="0" dirty="0">
                <a:solidFill>
                  <a:srgbClr val="1A4458"/>
                </a:solidFill>
                <a:latin typeface="Roboto-Light"/>
              </a:rPr>
              <a:t>sur le bouton</a:t>
            </a:r>
          </a:p>
          <a:p>
            <a:pPr algn="l"/>
            <a:r>
              <a:rPr lang="fr-FR" sz="1800" b="1" i="0" u="none" strike="noStrike" baseline="0" dirty="0">
                <a:solidFill>
                  <a:srgbClr val="FF4D1C"/>
                </a:solidFill>
                <a:latin typeface="Roboto-Bold"/>
              </a:rPr>
              <a:t>« S’INSCRIRE »</a:t>
            </a:r>
            <a:endParaRPr lang="fr-FR" sz="1400" dirty="0">
              <a:solidFill>
                <a:srgbClr val="1A4458"/>
              </a:solidFill>
              <a:latin typeface="Roboto-Medium"/>
            </a:endParaRPr>
          </a:p>
        </p:txBody>
      </p:sp>
      <p:sp>
        <p:nvSpPr>
          <p:cNvPr id="15" name="ZoneTexte 14">
            <a:extLst>
              <a:ext uri="{FF2B5EF4-FFF2-40B4-BE49-F238E27FC236}">
                <a16:creationId xmlns:a16="http://schemas.microsoft.com/office/drawing/2014/main" id="{D446C369-7D36-9DC3-C1A0-1FE4AE4B0B82}"/>
              </a:ext>
            </a:extLst>
          </p:cNvPr>
          <p:cNvSpPr txBox="1"/>
          <p:nvPr/>
        </p:nvSpPr>
        <p:spPr>
          <a:xfrm>
            <a:off x="729434" y="3983023"/>
            <a:ext cx="6255491" cy="2400657"/>
          </a:xfrm>
          <a:prstGeom prst="rect">
            <a:avLst/>
          </a:prstGeom>
          <a:noFill/>
        </p:spPr>
        <p:txBody>
          <a:bodyPr wrap="square">
            <a:spAutoFit/>
          </a:bodyPr>
          <a:lstStyle/>
          <a:p>
            <a:pPr algn="l"/>
            <a:r>
              <a:rPr lang="fr-FR" sz="2000" b="1" dirty="0">
                <a:solidFill>
                  <a:srgbClr val="1A4458"/>
                </a:solidFill>
                <a:latin typeface="Roboto-Bold"/>
              </a:rPr>
              <a:t>R</a:t>
            </a:r>
            <a:r>
              <a:rPr lang="fr-FR" sz="2000" b="1" i="0" u="none" strike="noStrike" baseline="0" dirty="0">
                <a:solidFill>
                  <a:srgbClr val="1A4458"/>
                </a:solidFill>
                <a:latin typeface="Roboto-Bold"/>
              </a:rPr>
              <a:t>É</a:t>
            </a:r>
            <a:r>
              <a:rPr lang="fr-FR" sz="2000" b="1" dirty="0">
                <a:solidFill>
                  <a:srgbClr val="1A4458"/>
                </a:solidFill>
                <a:latin typeface="Roboto-Bold"/>
              </a:rPr>
              <a:t>CAPITULATIF DE VOTRE INSCRIPTION </a:t>
            </a:r>
          </a:p>
          <a:p>
            <a:pPr algn="l"/>
            <a:r>
              <a:rPr lang="fr-FR" sz="2000" b="1" i="0" u="none" strike="noStrike" baseline="0" dirty="0">
                <a:solidFill>
                  <a:srgbClr val="1A4458"/>
                </a:solidFill>
                <a:latin typeface="Roboto-Bold"/>
              </a:rPr>
              <a:t>À</a:t>
            </a:r>
            <a:r>
              <a:rPr lang="fr-FR" sz="2000" b="1" dirty="0">
                <a:solidFill>
                  <a:srgbClr val="1A4458"/>
                </a:solidFill>
                <a:latin typeface="Roboto-Bold"/>
              </a:rPr>
              <a:t> VALIDER</a:t>
            </a:r>
            <a:endParaRPr lang="fr-FR" sz="2000" dirty="0">
              <a:solidFill>
                <a:srgbClr val="1A4458"/>
              </a:solidFill>
              <a:latin typeface="Roboto-Light"/>
            </a:endParaRPr>
          </a:p>
          <a:p>
            <a:pPr algn="l"/>
            <a:r>
              <a:rPr lang="fr-FR" b="1" dirty="0">
                <a:solidFill>
                  <a:srgbClr val="1A4458"/>
                </a:solidFill>
                <a:latin typeface="Roboto-Light"/>
              </a:rPr>
              <a:t>M</a:t>
            </a:r>
            <a:r>
              <a:rPr lang="fr-FR" sz="1800" b="1" i="0" u="none" strike="noStrike" baseline="0" dirty="0">
                <a:solidFill>
                  <a:srgbClr val="1A4458"/>
                </a:solidFill>
                <a:latin typeface="Roboto-Bold"/>
              </a:rPr>
              <a:t>É</a:t>
            </a:r>
            <a:r>
              <a:rPr lang="fr-FR" b="1" dirty="0">
                <a:solidFill>
                  <a:srgbClr val="1A4458"/>
                </a:solidFill>
                <a:latin typeface="Roboto-Light"/>
              </a:rPr>
              <a:t>MORISEZ </a:t>
            </a:r>
            <a:r>
              <a:rPr lang="fr-FR" sz="1400" dirty="0">
                <a:solidFill>
                  <a:srgbClr val="1A4458"/>
                </a:solidFill>
                <a:latin typeface="Roboto-Light"/>
              </a:rPr>
              <a:t>les informations concernant votre formation (nombre d’heures, dates de début et de fin) ainsi que les conditions de prises en charge de votre formation par l’ANDPC. Cliquez sur </a:t>
            </a:r>
            <a:r>
              <a:rPr lang="fr-FR" sz="1800" b="1" i="0" u="none" strike="noStrike" baseline="0" dirty="0">
                <a:solidFill>
                  <a:srgbClr val="FF4D1C"/>
                </a:solidFill>
                <a:latin typeface="Roboto-Bold"/>
              </a:rPr>
              <a:t>« VALIDER »</a:t>
            </a:r>
          </a:p>
          <a:p>
            <a:pPr algn="l"/>
            <a:endParaRPr lang="fr-FR" b="1" dirty="0">
              <a:solidFill>
                <a:srgbClr val="FF4D1C"/>
              </a:solidFill>
              <a:latin typeface="Roboto-Bold"/>
            </a:endParaRPr>
          </a:p>
          <a:p>
            <a:pPr algn="l"/>
            <a:r>
              <a:rPr lang="fr-FR" sz="1400" dirty="0">
                <a:solidFill>
                  <a:srgbClr val="1A4458"/>
                </a:solidFill>
                <a:latin typeface="Roboto-Light"/>
              </a:rPr>
              <a:t>Une fois votre inscription validée par Webdental, vous recevrez une confirmation des montants de prise en charge engagés par l’ANDPC pour votre formation.</a:t>
            </a:r>
          </a:p>
        </p:txBody>
      </p:sp>
      <p:sp>
        <p:nvSpPr>
          <p:cNvPr id="16" name="ZoneTexte 15">
            <a:extLst>
              <a:ext uri="{FF2B5EF4-FFF2-40B4-BE49-F238E27FC236}">
                <a16:creationId xmlns:a16="http://schemas.microsoft.com/office/drawing/2014/main" id="{5C99BEEA-BBC0-62B6-7216-ADB02C6DB18E}"/>
              </a:ext>
            </a:extLst>
          </p:cNvPr>
          <p:cNvSpPr txBox="1"/>
          <p:nvPr/>
        </p:nvSpPr>
        <p:spPr>
          <a:xfrm>
            <a:off x="315778" y="1483156"/>
            <a:ext cx="424543" cy="400110"/>
          </a:xfrm>
          <a:prstGeom prst="rect">
            <a:avLst/>
          </a:prstGeom>
          <a:noFill/>
        </p:spPr>
        <p:txBody>
          <a:bodyPr wrap="square" rtlCol="0">
            <a:spAutoFit/>
          </a:bodyPr>
          <a:lstStyle/>
          <a:p>
            <a:r>
              <a:rPr lang="fr-FR" sz="2000" b="1" dirty="0">
                <a:solidFill>
                  <a:srgbClr val="1A4458"/>
                </a:solidFill>
                <a:latin typeface="Roboto-Medium"/>
              </a:rPr>
              <a:t>6</a:t>
            </a:r>
          </a:p>
        </p:txBody>
      </p:sp>
      <p:cxnSp>
        <p:nvCxnSpPr>
          <p:cNvPr id="21" name="Connecteur droit 20">
            <a:extLst>
              <a:ext uri="{FF2B5EF4-FFF2-40B4-BE49-F238E27FC236}">
                <a16:creationId xmlns:a16="http://schemas.microsoft.com/office/drawing/2014/main" id="{C9AAB195-3BBB-982A-DDE2-12287D651AC5}"/>
              </a:ext>
            </a:extLst>
          </p:cNvPr>
          <p:cNvCxnSpPr>
            <a:cxnSpLocks/>
          </p:cNvCxnSpPr>
          <p:nvPr/>
        </p:nvCxnSpPr>
        <p:spPr>
          <a:xfrm>
            <a:off x="484506" y="1980845"/>
            <a:ext cx="10886" cy="1752955"/>
          </a:xfrm>
          <a:prstGeom prst="line">
            <a:avLst/>
          </a:prstGeom>
          <a:ln w="34925">
            <a:solidFill>
              <a:srgbClr val="00B0F0"/>
            </a:solidFill>
            <a:prstDash val="sysDot"/>
          </a:ln>
        </p:spPr>
        <p:style>
          <a:lnRef idx="1">
            <a:schemeClr val="accent1"/>
          </a:lnRef>
          <a:fillRef idx="0">
            <a:schemeClr val="accent1"/>
          </a:fillRef>
          <a:effectRef idx="0">
            <a:schemeClr val="accent1"/>
          </a:effectRef>
          <a:fontRef idx="minor">
            <a:schemeClr val="tx1"/>
          </a:fontRef>
        </p:style>
      </p:cxnSp>
      <p:sp>
        <p:nvSpPr>
          <p:cNvPr id="22" name="ZoneTexte 21">
            <a:extLst>
              <a:ext uri="{FF2B5EF4-FFF2-40B4-BE49-F238E27FC236}">
                <a16:creationId xmlns:a16="http://schemas.microsoft.com/office/drawing/2014/main" id="{F36CE3F7-CA85-C61F-F7F4-38A96D1FF9FC}"/>
              </a:ext>
            </a:extLst>
          </p:cNvPr>
          <p:cNvSpPr txBox="1"/>
          <p:nvPr/>
        </p:nvSpPr>
        <p:spPr>
          <a:xfrm>
            <a:off x="359322" y="3994017"/>
            <a:ext cx="424543" cy="400110"/>
          </a:xfrm>
          <a:prstGeom prst="rect">
            <a:avLst/>
          </a:prstGeom>
          <a:noFill/>
        </p:spPr>
        <p:txBody>
          <a:bodyPr wrap="square" rtlCol="0">
            <a:spAutoFit/>
          </a:bodyPr>
          <a:lstStyle/>
          <a:p>
            <a:r>
              <a:rPr lang="fr-FR" sz="2000" b="1" dirty="0">
                <a:solidFill>
                  <a:srgbClr val="1A4458"/>
                </a:solidFill>
                <a:latin typeface="Roboto-Medium"/>
              </a:rPr>
              <a:t>7</a:t>
            </a:r>
          </a:p>
        </p:txBody>
      </p:sp>
      <p:cxnSp>
        <p:nvCxnSpPr>
          <p:cNvPr id="23" name="Connecteur droit 22">
            <a:extLst>
              <a:ext uri="{FF2B5EF4-FFF2-40B4-BE49-F238E27FC236}">
                <a16:creationId xmlns:a16="http://schemas.microsoft.com/office/drawing/2014/main" id="{C2AD95AA-7CB6-87E0-9CB4-A0650DDD5C4C}"/>
              </a:ext>
            </a:extLst>
          </p:cNvPr>
          <p:cNvCxnSpPr>
            <a:cxnSpLocks/>
          </p:cNvCxnSpPr>
          <p:nvPr/>
        </p:nvCxnSpPr>
        <p:spPr>
          <a:xfrm>
            <a:off x="495392" y="4506351"/>
            <a:ext cx="0" cy="1743481"/>
          </a:xfrm>
          <a:prstGeom prst="line">
            <a:avLst/>
          </a:prstGeom>
          <a:ln w="34925">
            <a:solidFill>
              <a:srgbClr val="00B0F0"/>
            </a:solidFill>
            <a:prstDash val="sysDot"/>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a16="http://schemas.microsoft.com/office/drawing/2014/main" id="{95E48CA6-77DA-E135-41BE-F69548042F62}"/>
              </a:ext>
            </a:extLst>
          </p:cNvPr>
          <p:cNvSpPr txBox="1"/>
          <p:nvPr/>
        </p:nvSpPr>
        <p:spPr>
          <a:xfrm>
            <a:off x="11301273" y="6386466"/>
            <a:ext cx="506027" cy="307777"/>
          </a:xfrm>
          <a:prstGeom prst="rect">
            <a:avLst/>
          </a:prstGeom>
          <a:noFill/>
        </p:spPr>
        <p:txBody>
          <a:bodyPr wrap="square" rtlCol="0">
            <a:spAutoFit/>
          </a:bodyPr>
          <a:lstStyle/>
          <a:p>
            <a:pPr algn="ctr"/>
            <a:r>
              <a:rPr lang="fr-FR" sz="1400" b="1" dirty="0">
                <a:latin typeface="Arial" panose="020B0604020202020204" pitchFamily="34" charset="0"/>
                <a:cs typeface="Arial" panose="020B0604020202020204" pitchFamily="34" charset="0"/>
              </a:rPr>
              <a:t>6/7</a:t>
            </a:r>
          </a:p>
        </p:txBody>
      </p:sp>
      <p:pic>
        <p:nvPicPr>
          <p:cNvPr id="14" name="Image 13">
            <a:extLst>
              <a:ext uri="{FF2B5EF4-FFF2-40B4-BE49-F238E27FC236}">
                <a16:creationId xmlns:a16="http://schemas.microsoft.com/office/drawing/2014/main" id="{E485B224-600D-5C68-D681-EEC5159BB076}"/>
              </a:ext>
            </a:extLst>
          </p:cNvPr>
          <p:cNvPicPr>
            <a:picLocks noChangeAspect="1"/>
          </p:cNvPicPr>
          <p:nvPr/>
        </p:nvPicPr>
        <p:blipFill>
          <a:blip r:embed="rId2"/>
          <a:stretch>
            <a:fillRect/>
          </a:stretch>
        </p:blipFill>
        <p:spPr>
          <a:xfrm>
            <a:off x="7904959" y="3828458"/>
            <a:ext cx="3838252" cy="2588427"/>
          </a:xfrm>
          <a:prstGeom prst="rect">
            <a:avLst/>
          </a:prstGeom>
          <a:ln>
            <a:solidFill>
              <a:schemeClr val="bg1">
                <a:lumMod val="95000"/>
              </a:schemeClr>
            </a:solidFill>
          </a:ln>
          <a:effectLst>
            <a:outerShdw blurRad="63500" sx="102000" sy="102000" algn="ctr" rotWithShape="0">
              <a:prstClr val="black">
                <a:alpha val="40000"/>
              </a:prstClr>
            </a:outerShdw>
          </a:effectLst>
        </p:spPr>
      </p:pic>
      <p:sp>
        <p:nvSpPr>
          <p:cNvPr id="24" name="Rectangle 23">
            <a:extLst>
              <a:ext uri="{FF2B5EF4-FFF2-40B4-BE49-F238E27FC236}">
                <a16:creationId xmlns:a16="http://schemas.microsoft.com/office/drawing/2014/main" id="{A38E6F55-051F-2F7B-5132-2796EB16CD72}"/>
              </a:ext>
            </a:extLst>
          </p:cNvPr>
          <p:cNvSpPr/>
          <p:nvPr/>
        </p:nvSpPr>
        <p:spPr>
          <a:xfrm>
            <a:off x="9702545" y="5946995"/>
            <a:ext cx="678694" cy="43668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3" name="Image 2">
            <a:extLst>
              <a:ext uri="{FF2B5EF4-FFF2-40B4-BE49-F238E27FC236}">
                <a16:creationId xmlns:a16="http://schemas.microsoft.com/office/drawing/2014/main" id="{6223CF9C-84CA-F3DF-B413-BB540581F179}"/>
              </a:ext>
            </a:extLst>
          </p:cNvPr>
          <p:cNvPicPr>
            <a:picLocks noChangeAspect="1"/>
          </p:cNvPicPr>
          <p:nvPr/>
        </p:nvPicPr>
        <p:blipFill rotWithShape="1">
          <a:blip r:embed="rId3"/>
          <a:srcRect t="31837" b="9227"/>
          <a:stretch/>
        </p:blipFill>
        <p:spPr>
          <a:xfrm>
            <a:off x="7716951" y="1141650"/>
            <a:ext cx="4214270" cy="804130"/>
          </a:xfrm>
          <a:prstGeom prst="rect">
            <a:avLst/>
          </a:prstGeom>
          <a:effectLst>
            <a:outerShdw blurRad="63500" sx="102000" sy="102000" algn="ctr" rotWithShape="0">
              <a:prstClr val="black">
                <a:alpha val="40000"/>
              </a:prstClr>
            </a:outerShdw>
          </a:effectLst>
        </p:spPr>
      </p:pic>
      <p:pic>
        <p:nvPicPr>
          <p:cNvPr id="5" name="Image 4">
            <a:extLst>
              <a:ext uri="{FF2B5EF4-FFF2-40B4-BE49-F238E27FC236}">
                <a16:creationId xmlns:a16="http://schemas.microsoft.com/office/drawing/2014/main" id="{70AFC222-3C7D-62E6-A3C2-6936B0CE2054}"/>
              </a:ext>
            </a:extLst>
          </p:cNvPr>
          <p:cNvPicPr>
            <a:picLocks noChangeAspect="1"/>
          </p:cNvPicPr>
          <p:nvPr/>
        </p:nvPicPr>
        <p:blipFill>
          <a:blip r:embed="rId4"/>
          <a:stretch>
            <a:fillRect/>
          </a:stretch>
        </p:blipFill>
        <p:spPr>
          <a:xfrm>
            <a:off x="8066956" y="2144500"/>
            <a:ext cx="3514259" cy="1582152"/>
          </a:xfrm>
          <a:prstGeom prst="rect">
            <a:avLst/>
          </a:prstGeom>
          <a:effectLst>
            <a:outerShdw blurRad="63500" sx="102000" sy="102000" algn="ctr" rotWithShape="0">
              <a:prstClr val="black">
                <a:alpha val="40000"/>
              </a:prstClr>
            </a:outerShdw>
          </a:effectLst>
        </p:spPr>
      </p:pic>
      <p:sp>
        <p:nvSpPr>
          <p:cNvPr id="7" name="Rectangle 6">
            <a:extLst>
              <a:ext uri="{FF2B5EF4-FFF2-40B4-BE49-F238E27FC236}">
                <a16:creationId xmlns:a16="http://schemas.microsoft.com/office/drawing/2014/main" id="{718C24D8-AA0E-49FD-7000-CFBF93FDB2E1}"/>
              </a:ext>
            </a:extLst>
          </p:cNvPr>
          <p:cNvSpPr/>
          <p:nvPr/>
        </p:nvSpPr>
        <p:spPr>
          <a:xfrm>
            <a:off x="10950697" y="1141650"/>
            <a:ext cx="1023735" cy="439555"/>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a:extLst>
              <a:ext uri="{FF2B5EF4-FFF2-40B4-BE49-F238E27FC236}">
                <a16:creationId xmlns:a16="http://schemas.microsoft.com/office/drawing/2014/main" id="{422E5CAF-48B0-24E5-EC16-69B5A7DEA73F}"/>
              </a:ext>
            </a:extLst>
          </p:cNvPr>
          <p:cNvSpPr/>
          <p:nvPr/>
        </p:nvSpPr>
        <p:spPr>
          <a:xfrm>
            <a:off x="9612085" y="2179430"/>
            <a:ext cx="1017635" cy="370648"/>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5CF4CDE8-2066-9AF4-CC16-3B84235A5B40}"/>
              </a:ext>
            </a:extLst>
          </p:cNvPr>
          <p:cNvSpPr/>
          <p:nvPr/>
        </p:nvSpPr>
        <p:spPr>
          <a:xfrm>
            <a:off x="7985041" y="3154377"/>
            <a:ext cx="777958" cy="323836"/>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32135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 coins arrondis 5">
            <a:extLst>
              <a:ext uri="{FF2B5EF4-FFF2-40B4-BE49-F238E27FC236}">
                <a16:creationId xmlns:a16="http://schemas.microsoft.com/office/drawing/2014/main" id="{13410960-5BBE-BAE0-744D-62409C51B115}"/>
              </a:ext>
            </a:extLst>
          </p:cNvPr>
          <p:cNvSpPr/>
          <p:nvPr/>
        </p:nvSpPr>
        <p:spPr>
          <a:xfrm>
            <a:off x="6346373" y="1212818"/>
            <a:ext cx="5252355" cy="530225"/>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2000" b="1" dirty="0">
                <a:solidFill>
                  <a:schemeClr val="bg1"/>
                </a:solidFill>
                <a:cs typeface="Calibri" panose="020F0502020204030204" pitchFamily="34" charset="0"/>
              </a:rPr>
              <a:t>Une fois votre inscription sur le DPC réalisée :</a:t>
            </a:r>
            <a:endParaRPr lang="fr" sz="2000" dirty="0">
              <a:solidFill>
                <a:schemeClr val="bg1"/>
              </a:solidFill>
              <a:cs typeface="Calibri" panose="020F0502020204030204" pitchFamily="34" charset="0"/>
            </a:endParaRPr>
          </a:p>
        </p:txBody>
      </p:sp>
      <p:sp>
        <p:nvSpPr>
          <p:cNvPr id="10" name="ZoneTexte 9">
            <a:extLst>
              <a:ext uri="{FF2B5EF4-FFF2-40B4-BE49-F238E27FC236}">
                <a16:creationId xmlns:a16="http://schemas.microsoft.com/office/drawing/2014/main" id="{BD455F5A-5370-4EF5-E181-5CD68B3F4C46}"/>
              </a:ext>
            </a:extLst>
          </p:cNvPr>
          <p:cNvSpPr txBox="1"/>
          <p:nvPr/>
        </p:nvSpPr>
        <p:spPr>
          <a:xfrm>
            <a:off x="593271" y="2254901"/>
            <a:ext cx="11005457" cy="3575338"/>
          </a:xfrm>
          <a:prstGeom prst="rect">
            <a:avLst/>
          </a:prstGeom>
          <a:noFill/>
        </p:spPr>
        <p:txBody>
          <a:bodyPr wrap="square" rtlCol="0">
            <a:spAutoFit/>
          </a:bodyPr>
          <a:lstStyle/>
          <a:p>
            <a:r>
              <a:rPr lang="fr-FR" sz="1400" dirty="0">
                <a:solidFill>
                  <a:srgbClr val="1A4458"/>
                </a:solidFill>
                <a:latin typeface="Roboto-Medium"/>
                <a:ea typeface="Roboto" panose="02000000000000000000" pitchFamily="2" charset="0"/>
                <a:cs typeface="Roboto" panose="02000000000000000000" pitchFamily="2" charset="0"/>
              </a:rPr>
              <a:t>Si vous avez également réalisé une inscription auprès de Webdental en complétant un bulletin d’inscription en ligne (à retrouver </a:t>
            </a:r>
            <a:r>
              <a:rPr lang="fr-FR" sz="1400" dirty="0">
                <a:solidFill>
                  <a:srgbClr val="1A4458"/>
                </a:solidFill>
                <a:latin typeface="Roboto-Medium"/>
                <a:ea typeface="Roboto" panose="02000000000000000000" pitchFamily="2" charset="0"/>
                <a:cs typeface="Roboto" panose="02000000000000000000" pitchFamily="2" charset="0"/>
                <a:hlinkClick r:id="rId2"/>
              </a:rPr>
              <a:t>ici</a:t>
            </a:r>
            <a:r>
              <a:rPr lang="fr-FR" sz="1400" dirty="0">
                <a:solidFill>
                  <a:srgbClr val="1A4458"/>
                </a:solidFill>
                <a:latin typeface="Roboto-Medium"/>
                <a:ea typeface="Roboto" panose="02000000000000000000" pitchFamily="2" charset="0"/>
                <a:cs typeface="Roboto" panose="02000000000000000000" pitchFamily="2" charset="0"/>
              </a:rPr>
              <a:t>),  votre dossier est complet et vous n’avez aucune démarche complémentaire à réaliser.</a:t>
            </a:r>
          </a:p>
          <a:p>
            <a:endParaRPr lang="fr-FR" sz="1400" dirty="0">
              <a:solidFill>
                <a:srgbClr val="1A4458"/>
              </a:solidFill>
              <a:latin typeface="Roboto-Medium"/>
              <a:ea typeface="Roboto" panose="02000000000000000000" pitchFamily="2" charset="0"/>
              <a:cs typeface="Roboto" panose="02000000000000000000" pitchFamily="2" charset="0"/>
            </a:endParaRPr>
          </a:p>
          <a:p>
            <a:r>
              <a:rPr lang="fr-FR" sz="1400" dirty="0">
                <a:solidFill>
                  <a:srgbClr val="1A4458"/>
                </a:solidFill>
                <a:latin typeface="Roboto-Medium"/>
                <a:ea typeface="Roboto" panose="02000000000000000000" pitchFamily="2" charset="0"/>
                <a:cs typeface="Roboto" panose="02000000000000000000" pitchFamily="2" charset="0"/>
              </a:rPr>
              <a:t>Nous vous adresserons vos codes d'accès par mail et par sms la veille du démarrage de votre session. </a:t>
            </a:r>
          </a:p>
          <a:p>
            <a:endParaRPr lang="fr-FR" dirty="0">
              <a:solidFill>
                <a:srgbClr val="666666"/>
              </a:solidFill>
              <a:latin typeface="Arial" panose="020B0604020202020204" pitchFamily="34" charset="0"/>
              <a:ea typeface="Calibri" panose="020F0502020204030204" pitchFamily="34" charset="0"/>
            </a:endParaRPr>
          </a:p>
          <a:p>
            <a:pPr>
              <a:lnSpc>
                <a:spcPts val="1690"/>
              </a:lnSpc>
            </a:pPr>
            <a:r>
              <a:rPr lang="fr-FR" sz="2000" b="1" dirty="0">
                <a:solidFill>
                  <a:srgbClr val="1A4458"/>
                </a:solidFill>
                <a:latin typeface="Roboto-Medium"/>
              </a:rPr>
              <a:t>MODALIT</a:t>
            </a:r>
            <a:r>
              <a:rPr lang="fr-FR" sz="2000" b="1" i="0" u="none" strike="noStrike" baseline="0" dirty="0">
                <a:solidFill>
                  <a:srgbClr val="1A4458"/>
                </a:solidFill>
                <a:latin typeface="Roboto-Medium"/>
              </a:rPr>
              <a:t>É</a:t>
            </a:r>
            <a:r>
              <a:rPr lang="fr-FR" sz="2000" b="1" dirty="0">
                <a:solidFill>
                  <a:srgbClr val="1A4458"/>
                </a:solidFill>
                <a:latin typeface="Roboto-Medium"/>
              </a:rPr>
              <a:t>S FINANCI</a:t>
            </a:r>
            <a:r>
              <a:rPr lang="fr-FR" sz="2000" b="1" i="0" dirty="0">
                <a:solidFill>
                  <a:srgbClr val="1A4458"/>
                </a:solidFill>
                <a:effectLst/>
                <a:latin typeface="Roboto-Medium"/>
              </a:rPr>
              <a:t>È</a:t>
            </a:r>
            <a:r>
              <a:rPr lang="fr-FR" sz="2000" b="1" dirty="0">
                <a:solidFill>
                  <a:srgbClr val="1A4458"/>
                </a:solidFill>
                <a:latin typeface="Roboto-Medium"/>
              </a:rPr>
              <a:t>RES DE VOTRE FORMATION </a:t>
            </a:r>
            <a:r>
              <a:rPr lang="fr-FR" sz="1800" b="1" dirty="0">
                <a:solidFill>
                  <a:srgbClr val="1A4458"/>
                </a:solidFill>
                <a:effectLst/>
                <a:latin typeface="Roboto-Medium"/>
                <a:ea typeface="Calibri" panose="020F0502020204030204" pitchFamily="34" charset="0"/>
              </a:rPr>
              <a:t>(100% prise en charge)</a:t>
            </a:r>
            <a:endParaRPr lang="fr-FR" sz="1800" dirty="0">
              <a:solidFill>
                <a:srgbClr val="1A4458"/>
              </a:solidFill>
              <a:effectLst/>
              <a:latin typeface="Roboto-Medium"/>
              <a:ea typeface="Calibri" panose="020F0502020204030204" pitchFamily="34" charset="0"/>
            </a:endParaRPr>
          </a:p>
          <a:p>
            <a:pPr>
              <a:lnSpc>
                <a:spcPts val="1690"/>
              </a:lnSpc>
            </a:pPr>
            <a:r>
              <a:rPr lang="fr-FR" sz="1800" dirty="0">
                <a:solidFill>
                  <a:srgbClr val="23496D"/>
                </a:solidFill>
                <a:effectLst/>
                <a:latin typeface="Arial" panose="020B0604020202020204" pitchFamily="34" charset="0"/>
                <a:ea typeface="Calibri" panose="020F0502020204030204" pitchFamily="34" charset="0"/>
              </a:rPr>
              <a:t> </a:t>
            </a:r>
            <a:endParaRPr lang="fr-FR" sz="1800" dirty="0">
              <a:effectLst/>
              <a:latin typeface="Calibri" panose="020F0502020204030204" pitchFamily="34" charset="0"/>
              <a:ea typeface="Calibri" panose="020F0502020204030204" pitchFamily="34" charset="0"/>
            </a:endParaRPr>
          </a:p>
          <a:p>
            <a:r>
              <a:rPr lang="fr-FR" sz="1400" dirty="0">
                <a:solidFill>
                  <a:srgbClr val="1A4458"/>
                </a:solidFill>
                <a:effectLst/>
                <a:latin typeface="Roboto-Medium"/>
                <a:ea typeface="Calibri" panose="020F0502020204030204" pitchFamily="34" charset="0"/>
              </a:rPr>
              <a:t>À l’issue de votre formation, vous n’aurez aucune action à mettre en place, ceci grâce à votre empreinte CB sécurisée. Vous recevrez votre </a:t>
            </a:r>
            <a:r>
              <a:rPr lang="fr-FR" sz="1400" b="1" dirty="0">
                <a:solidFill>
                  <a:srgbClr val="1A4458"/>
                </a:solidFill>
                <a:effectLst/>
                <a:latin typeface="Roboto-Medium"/>
                <a:ea typeface="Calibri" panose="020F0502020204030204" pitchFamily="34" charset="0"/>
              </a:rPr>
              <a:t>facture acquittée</a:t>
            </a:r>
            <a:r>
              <a:rPr lang="fr-FR" sz="1400" dirty="0">
                <a:solidFill>
                  <a:srgbClr val="1A4458"/>
                </a:solidFill>
                <a:effectLst/>
                <a:latin typeface="Roboto-Medium"/>
                <a:ea typeface="Calibri" panose="020F0502020204030204" pitchFamily="34" charset="0"/>
              </a:rPr>
              <a:t> que vous pourrez transmettre à votre comptabilité.</a:t>
            </a:r>
          </a:p>
          <a:p>
            <a:r>
              <a:rPr lang="fr-FR" sz="1800" dirty="0">
                <a:solidFill>
                  <a:srgbClr val="1A4458"/>
                </a:solidFill>
                <a:effectLst/>
                <a:latin typeface="Roboto-Medium"/>
                <a:ea typeface="Calibri" panose="020F0502020204030204" pitchFamily="34" charset="0"/>
              </a:rPr>
              <a:t> </a:t>
            </a:r>
          </a:p>
          <a:p>
            <a:r>
              <a:rPr lang="fr-FR" sz="1400" b="1" dirty="0">
                <a:solidFill>
                  <a:srgbClr val="1A4458"/>
                </a:solidFill>
                <a:effectLst/>
                <a:latin typeface="Roboto-Medium"/>
                <a:ea typeface="Calibri" panose="020F0502020204030204" pitchFamily="34" charset="0"/>
              </a:rPr>
              <a:t>1.</a:t>
            </a:r>
            <a:r>
              <a:rPr lang="fr-FR" sz="1400" dirty="0">
                <a:solidFill>
                  <a:srgbClr val="1A4458"/>
                </a:solidFill>
                <a:effectLst/>
                <a:latin typeface="Roboto-Medium"/>
                <a:ea typeface="Calibri" panose="020F0502020204030204" pitchFamily="34" charset="0"/>
              </a:rPr>
              <a:t> Webdental recevra directement de la part de l’ANDPC une partie du financement de votre formation;</a:t>
            </a:r>
          </a:p>
          <a:p>
            <a:r>
              <a:rPr lang="fr-FR" sz="1400" b="1" dirty="0">
                <a:solidFill>
                  <a:srgbClr val="1A4458"/>
                </a:solidFill>
                <a:effectLst/>
                <a:latin typeface="Roboto-Medium"/>
                <a:ea typeface="Calibri" panose="020F0502020204030204" pitchFamily="34" charset="0"/>
              </a:rPr>
              <a:t>2.</a:t>
            </a:r>
            <a:r>
              <a:rPr lang="fr-FR" sz="1400" dirty="0">
                <a:solidFill>
                  <a:srgbClr val="1A4458"/>
                </a:solidFill>
                <a:effectLst/>
                <a:latin typeface="Roboto-Medium"/>
                <a:ea typeface="Calibri" panose="020F0502020204030204" pitchFamily="34" charset="0"/>
              </a:rPr>
              <a:t> Vous recevrez alors une indemnité de la part de l’ANDPC sur votre compte/RIB renseigné sur « mondpc.fr ». Dans les jours suivants, Webdental émettra un prélèvement du même montant sur ce compte pour compléter le règlement de votre formation.</a:t>
            </a:r>
          </a:p>
          <a:p>
            <a:endParaRPr lang="fr-FR" dirty="0">
              <a:solidFill>
                <a:srgbClr val="1A4458"/>
              </a:solidFill>
              <a:latin typeface="Roboto-Medium"/>
              <a:ea typeface="Calibri" panose="020F0502020204030204" pitchFamily="34" charset="0"/>
            </a:endParaRPr>
          </a:p>
          <a:p>
            <a:pPr algn="ctr"/>
            <a:r>
              <a:rPr lang="fr-FR" sz="1400" dirty="0">
                <a:solidFill>
                  <a:srgbClr val="1A4458"/>
                </a:solidFill>
                <a:latin typeface="Roboto-Medium"/>
                <a:ea typeface="Calibri" panose="020F0502020204030204" pitchFamily="34" charset="0"/>
              </a:rPr>
              <a:t>- </a:t>
            </a:r>
            <a:r>
              <a:rPr lang="fr-FR" sz="1400" dirty="0">
                <a:solidFill>
                  <a:srgbClr val="1A4458"/>
                </a:solidFill>
                <a:effectLst/>
                <a:latin typeface="Roboto-Medium"/>
                <a:ea typeface="Calibri" panose="020F0502020204030204" pitchFamily="34" charset="0"/>
              </a:rPr>
              <a:t>Si besoin, n’hésitez pas à contacter nos conseillers formation au </a:t>
            </a:r>
            <a:r>
              <a:rPr lang="fr-FR" sz="1400" b="1" dirty="0">
                <a:solidFill>
                  <a:schemeClr val="accent1"/>
                </a:solidFill>
                <a:latin typeface="Roboto-Medium"/>
                <a:ea typeface="Roboto" panose="02000000000000000000" pitchFamily="2" charset="0"/>
                <a:cs typeface="Roboto" panose="02000000000000000000" pitchFamily="2" charset="0"/>
              </a:rPr>
              <a:t>01 84 80 34 80 </a:t>
            </a:r>
            <a:r>
              <a:rPr lang="fr-FR" sz="1400" dirty="0">
                <a:solidFill>
                  <a:srgbClr val="1A4458"/>
                </a:solidFill>
                <a:latin typeface="Roboto-Medium"/>
                <a:ea typeface="Roboto" panose="02000000000000000000" pitchFamily="2" charset="0"/>
                <a:cs typeface="Roboto" panose="02000000000000000000" pitchFamily="2" charset="0"/>
              </a:rPr>
              <a:t>du lundi au dimanche</a:t>
            </a:r>
            <a:r>
              <a:rPr lang="fr-FR" sz="1400" dirty="0">
                <a:solidFill>
                  <a:srgbClr val="1A4458"/>
                </a:solidFill>
                <a:effectLst/>
                <a:latin typeface="Roboto-Medium"/>
                <a:ea typeface="Calibri" panose="020F0502020204030204" pitchFamily="34" charset="0"/>
              </a:rPr>
              <a:t> -</a:t>
            </a:r>
          </a:p>
        </p:txBody>
      </p:sp>
      <p:sp>
        <p:nvSpPr>
          <p:cNvPr id="2" name="ZoneTexte 1">
            <a:extLst>
              <a:ext uri="{FF2B5EF4-FFF2-40B4-BE49-F238E27FC236}">
                <a16:creationId xmlns:a16="http://schemas.microsoft.com/office/drawing/2014/main" id="{1F6577B3-B5E6-ED70-FD16-F20EFDE69047}"/>
              </a:ext>
            </a:extLst>
          </p:cNvPr>
          <p:cNvSpPr txBox="1"/>
          <p:nvPr/>
        </p:nvSpPr>
        <p:spPr>
          <a:xfrm>
            <a:off x="11301273" y="6386466"/>
            <a:ext cx="506027" cy="307777"/>
          </a:xfrm>
          <a:prstGeom prst="rect">
            <a:avLst/>
          </a:prstGeom>
          <a:noFill/>
        </p:spPr>
        <p:txBody>
          <a:bodyPr wrap="square" rtlCol="0">
            <a:spAutoFit/>
          </a:bodyPr>
          <a:lstStyle/>
          <a:p>
            <a:pPr algn="ctr"/>
            <a:r>
              <a:rPr lang="fr-FR" sz="1400" b="1">
                <a:latin typeface="Arial" panose="020B0604020202020204" pitchFamily="34" charset="0"/>
                <a:cs typeface="Arial" panose="020B0604020202020204" pitchFamily="34" charset="0"/>
              </a:rPr>
              <a:t>7/7</a:t>
            </a:r>
            <a:endParaRPr lang="fr-FR"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8224235"/>
      </p:ext>
    </p:extLst>
  </p:cSld>
  <p:clrMapOvr>
    <a:masterClrMapping/>
  </p:clrMapOvr>
</p:sld>
</file>

<file path=ppt/theme/theme1.xml><?xml version="1.0" encoding="utf-8"?>
<a:theme xmlns:a="http://schemas.openxmlformats.org/drawingml/2006/main" name="Thème Office">
  <a:themeElements>
    <a:clrScheme name="WDF3">
      <a:dk1>
        <a:srgbClr val="434343"/>
      </a:dk1>
      <a:lt1>
        <a:srgbClr val="FFFFFF"/>
      </a:lt1>
      <a:dk2>
        <a:srgbClr val="434343"/>
      </a:dk2>
      <a:lt2>
        <a:srgbClr val="E8E3CE"/>
      </a:lt2>
      <a:accent1>
        <a:srgbClr val="EA5C16"/>
      </a:accent1>
      <a:accent2>
        <a:srgbClr val="F39316"/>
      </a:accent2>
      <a:accent3>
        <a:srgbClr val="43A3EC"/>
      </a:accent3>
      <a:accent4>
        <a:srgbClr val="4875B5"/>
      </a:accent4>
      <a:accent5>
        <a:srgbClr val="F1E094"/>
      </a:accent5>
      <a:accent6>
        <a:srgbClr val="B9E4FC"/>
      </a:accent6>
      <a:hlink>
        <a:srgbClr val="00B0F0"/>
      </a:hlink>
      <a:folHlink>
        <a:srgbClr val="738F97"/>
      </a:folHlink>
    </a:clrScheme>
    <a:fontScheme name="WDF2021">
      <a:majorFont>
        <a:latin typeface="Calibri bold"/>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hème Office">
  <a:themeElements>
    <a:clrScheme name="WDF3">
      <a:dk1>
        <a:srgbClr val="434343"/>
      </a:dk1>
      <a:lt1>
        <a:srgbClr val="FFFFFF"/>
      </a:lt1>
      <a:dk2>
        <a:srgbClr val="434343"/>
      </a:dk2>
      <a:lt2>
        <a:srgbClr val="E8E3CE"/>
      </a:lt2>
      <a:accent1>
        <a:srgbClr val="EA5C16"/>
      </a:accent1>
      <a:accent2>
        <a:srgbClr val="F39316"/>
      </a:accent2>
      <a:accent3>
        <a:srgbClr val="43A3EC"/>
      </a:accent3>
      <a:accent4>
        <a:srgbClr val="4875B5"/>
      </a:accent4>
      <a:accent5>
        <a:srgbClr val="F1E094"/>
      </a:accent5>
      <a:accent6>
        <a:srgbClr val="B9E4FC"/>
      </a:accent6>
      <a:hlink>
        <a:srgbClr val="00B0F0"/>
      </a:hlink>
      <a:folHlink>
        <a:srgbClr val="738F97"/>
      </a:folHlink>
    </a:clrScheme>
    <a:fontScheme name="WDF2021">
      <a:majorFont>
        <a:latin typeface="Calibri bold"/>
        <a:ea typeface=""/>
        <a:cs typeface=""/>
      </a:majorFont>
      <a:minorFont>
        <a:latin typeface="Calibri"/>
        <a:ea typeface=""/>
        <a:cs typeface=""/>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2d2459b-ec95-4b90-a449-3932bd958de0">
      <Terms xmlns="http://schemas.microsoft.com/office/infopath/2007/PartnerControls"/>
    </lcf76f155ced4ddcb4097134ff3c332f>
    <TaxCatchAll xmlns="a6d71838-dfe5-45b6-b16e-0a78fac2c66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A39645F9DF78441A541AD19E6EF6D9B" ma:contentTypeVersion="18" ma:contentTypeDescription="Crée un document." ma:contentTypeScope="" ma:versionID="8f14cdf1321e72f158aecfa6b8364df6">
  <xsd:schema xmlns:xsd="http://www.w3.org/2001/XMLSchema" xmlns:xs="http://www.w3.org/2001/XMLSchema" xmlns:p="http://schemas.microsoft.com/office/2006/metadata/properties" xmlns:ns2="a6d71838-dfe5-45b6-b16e-0a78fac2c662" xmlns:ns3="b2d2459b-ec95-4b90-a449-3932bd958de0" targetNamespace="http://schemas.microsoft.com/office/2006/metadata/properties" ma:root="true" ma:fieldsID="efc9d1a41802687ab521c21f012f53ce" ns2:_="" ns3:_="">
    <xsd:import namespace="a6d71838-dfe5-45b6-b16e-0a78fac2c662"/>
    <xsd:import namespace="b2d2459b-ec95-4b90-a449-3932bd958de0"/>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d71838-dfe5-45b6-b16e-0a78fac2c662"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element name="TaxCatchAll" ma:index="23" nillable="true" ma:displayName="Taxonomy Catch All Column" ma:hidden="true" ma:list="{739d6c49-10b0-4d68-acb5-e0642036001a}" ma:internalName="TaxCatchAll" ma:showField="CatchAllData" ma:web="a6d71838-dfe5-45b6-b16e-0a78fac2c66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2d2459b-ec95-4b90-a449-3932bd958de0"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b8639e1a-4deb-4355-b64a-805dc6e604b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2B810C-39F2-457B-B572-2D6BB38C1815}">
  <ds:schemaRefs>
    <ds:schemaRef ds:uri="http://schemas.microsoft.com/office/infopath/2007/PartnerControls"/>
    <ds:schemaRef ds:uri="http://schemas.openxmlformats.org/package/2006/metadata/core-properties"/>
    <ds:schemaRef ds:uri="http://schemas.microsoft.com/office/2006/documentManagement/types"/>
    <ds:schemaRef ds:uri="http://www.w3.org/XML/1998/namespace"/>
    <ds:schemaRef ds:uri="http://purl.org/dc/elements/1.1/"/>
    <ds:schemaRef ds:uri="http://purl.org/dc/dcmitype/"/>
    <ds:schemaRef ds:uri="a6d71838-dfe5-45b6-b16e-0a78fac2c662"/>
    <ds:schemaRef ds:uri="b2d2459b-ec95-4b90-a449-3932bd958de0"/>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339A9BD1-9F18-47C4-BB02-3EBF0DA1F654}">
  <ds:schemaRefs>
    <ds:schemaRef ds:uri="http://schemas.microsoft.com/sharepoint/v3/contenttype/forms"/>
  </ds:schemaRefs>
</ds:datastoreItem>
</file>

<file path=customXml/itemProps3.xml><?xml version="1.0" encoding="utf-8"?>
<ds:datastoreItem xmlns:ds="http://schemas.openxmlformats.org/officeDocument/2006/customXml" ds:itemID="{33B27EA3-E174-4214-AAE1-AB5E0DD898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d71838-dfe5-45b6-b16e-0a78fac2c662"/>
    <ds:schemaRef ds:uri="b2d2459b-ec95-4b90-a449-3932bd958d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TM03457464[[fn=Dividende]]</Template>
  <TotalTime>838</TotalTime>
  <Words>731</Words>
  <Application>Microsoft Office PowerPoint</Application>
  <PresentationFormat>Grand écran</PresentationFormat>
  <Paragraphs>65</Paragraphs>
  <Slides>7</Slides>
  <Notes>0</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7</vt:i4>
      </vt:variant>
    </vt:vector>
  </HeadingPairs>
  <TitlesOfParts>
    <vt:vector size="16" baseType="lpstr">
      <vt:lpstr>Arial</vt:lpstr>
      <vt:lpstr>Calibri</vt:lpstr>
      <vt:lpstr>Calibri bold</vt:lpstr>
      <vt:lpstr>Roboto</vt:lpstr>
      <vt:lpstr>Roboto-Bold</vt:lpstr>
      <vt:lpstr>Roboto-Light</vt:lpstr>
      <vt:lpstr>Roboto-Medium</vt:lpstr>
      <vt:lpstr>Thème Office</vt:lpstr>
      <vt:lpstr>1_Thème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Sandrine Nguyen</dc:creator>
  <cp:lastModifiedBy>Thomas Perin</cp:lastModifiedBy>
  <cp:revision>9</cp:revision>
  <dcterms:created xsi:type="dcterms:W3CDTF">2020-01-23T14:20:00Z</dcterms:created>
  <dcterms:modified xsi:type="dcterms:W3CDTF">2024-11-08T09:03:20Z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0x0101005A39645F9DF78441A541AD19E6EF6D9B</vt:lpwstr>
  </property>
  <property fmtid="{D5CDD505-2E9C-101B-9397-08002B2CF9AE}" pid="3" name="MediaServiceImageTags">
    <vt:lpwstr/>
  </property>
</Properties>
</file>